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notesMasterIdLst>
    <p:notesMasterId r:id="rId39"/>
  </p:notesMasterIdLst>
  <p:sldIdLst>
    <p:sldId id="256" r:id="rId4"/>
    <p:sldId id="405" r:id="rId5"/>
    <p:sldId id="264" r:id="rId6"/>
    <p:sldId id="349" r:id="rId7"/>
    <p:sldId id="402" r:id="rId8"/>
    <p:sldId id="333" r:id="rId9"/>
    <p:sldId id="298" r:id="rId10"/>
    <p:sldId id="272" r:id="rId11"/>
    <p:sldId id="2076138002" r:id="rId12"/>
    <p:sldId id="363" r:id="rId13"/>
    <p:sldId id="278" r:id="rId14"/>
    <p:sldId id="415" r:id="rId15"/>
    <p:sldId id="406" r:id="rId16"/>
    <p:sldId id="417" r:id="rId17"/>
    <p:sldId id="319" r:id="rId18"/>
    <p:sldId id="308" r:id="rId19"/>
    <p:sldId id="327" r:id="rId20"/>
    <p:sldId id="413" r:id="rId21"/>
    <p:sldId id="400" r:id="rId22"/>
    <p:sldId id="2076137998" r:id="rId23"/>
    <p:sldId id="393" r:id="rId24"/>
    <p:sldId id="397" r:id="rId25"/>
    <p:sldId id="394" r:id="rId26"/>
    <p:sldId id="396" r:id="rId27"/>
    <p:sldId id="414" r:id="rId28"/>
    <p:sldId id="2076137997" r:id="rId29"/>
    <p:sldId id="2076137996" r:id="rId30"/>
    <p:sldId id="2076138000" r:id="rId31"/>
    <p:sldId id="410" r:id="rId32"/>
    <p:sldId id="411" r:id="rId33"/>
    <p:sldId id="412" r:id="rId34"/>
    <p:sldId id="2076137999" r:id="rId35"/>
    <p:sldId id="420" r:id="rId36"/>
    <p:sldId id="2076138001" r:id="rId37"/>
    <p:sldId id="398"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30" autoAdjust="0"/>
    <p:restoredTop sz="69444" autoAdjust="0"/>
  </p:normalViewPr>
  <p:slideViewPr>
    <p:cSldViewPr snapToGrid="0">
      <p:cViewPr varScale="1">
        <p:scale>
          <a:sx n="111" d="100"/>
          <a:sy n="111" d="100"/>
        </p:scale>
        <p:origin x="203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https://microsoft-my.sharepoint.com/personal/harshasi_microsoft_com/Documents/SIFT_1M_100M_exp.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100M</a:t>
            </a:r>
            <a:r>
              <a:rPr lang="en-US" baseline="0"/>
              <a:t> point BIGANN dataset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1"/>
          <c:order val="0"/>
          <c:tx>
            <c:v>DiskANN graph 64 degree</c:v>
          </c:tx>
          <c:spPr>
            <a:ln w="25400" cap="rnd">
              <a:noFill/>
              <a:round/>
            </a:ln>
            <a:effectLst/>
          </c:spPr>
          <c:marker>
            <c:symbol val="circle"/>
            <c:size val="5"/>
            <c:spPr>
              <a:solidFill>
                <a:schemeClr val="accent2"/>
              </a:solidFill>
              <a:ln w="9525">
                <a:solidFill>
                  <a:schemeClr val="accent2"/>
                </a:solidFill>
              </a:ln>
              <a:effectLst/>
            </c:spPr>
          </c:marker>
          <c:xVal>
            <c:numRef>
              <c:f>SIFT100M!$G$32:$G$43</c:f>
              <c:numCache>
                <c:formatCode>General</c:formatCode>
                <c:ptCount val="12"/>
                <c:pt idx="0">
                  <c:v>75.14</c:v>
                </c:pt>
                <c:pt idx="1">
                  <c:v>86.15</c:v>
                </c:pt>
                <c:pt idx="2">
                  <c:v>90.94</c:v>
                </c:pt>
                <c:pt idx="3">
                  <c:v>93.5</c:v>
                </c:pt>
                <c:pt idx="4">
                  <c:v>95.06</c:v>
                </c:pt>
                <c:pt idx="5">
                  <c:v>96.12</c:v>
                </c:pt>
                <c:pt idx="6">
                  <c:v>96.9</c:v>
                </c:pt>
                <c:pt idx="7">
                  <c:v>97.46</c:v>
                </c:pt>
                <c:pt idx="8">
                  <c:v>97.85</c:v>
                </c:pt>
                <c:pt idx="9">
                  <c:v>98.14</c:v>
                </c:pt>
                <c:pt idx="10">
                  <c:v>98.38</c:v>
                </c:pt>
                <c:pt idx="11">
                  <c:v>98.59</c:v>
                </c:pt>
              </c:numCache>
            </c:numRef>
          </c:xVal>
          <c:yVal>
            <c:numRef>
              <c:f>SIFT100M!$D$32:$D$43</c:f>
              <c:numCache>
                <c:formatCode>General</c:formatCode>
                <c:ptCount val="12"/>
                <c:pt idx="0">
                  <c:v>976.88</c:v>
                </c:pt>
                <c:pt idx="1">
                  <c:v>1410.38</c:v>
                </c:pt>
                <c:pt idx="2">
                  <c:v>1824.3</c:v>
                </c:pt>
                <c:pt idx="3">
                  <c:v>2226.66</c:v>
                </c:pt>
                <c:pt idx="4">
                  <c:v>2622.72</c:v>
                </c:pt>
                <c:pt idx="5">
                  <c:v>3012.36</c:v>
                </c:pt>
                <c:pt idx="6">
                  <c:v>3396.89</c:v>
                </c:pt>
                <c:pt idx="7">
                  <c:v>3775.88</c:v>
                </c:pt>
                <c:pt idx="8">
                  <c:v>4147.1899999999996</c:v>
                </c:pt>
                <c:pt idx="9">
                  <c:v>4516.95</c:v>
                </c:pt>
                <c:pt idx="10">
                  <c:v>4880.5200000000004</c:v>
                </c:pt>
                <c:pt idx="11">
                  <c:v>5240.7</c:v>
                </c:pt>
              </c:numCache>
            </c:numRef>
          </c:yVal>
          <c:smooth val="0"/>
          <c:extLst>
            <c:ext xmlns:c16="http://schemas.microsoft.com/office/drawing/2014/chart" uri="{C3380CC4-5D6E-409C-BE32-E72D297353CC}">
              <c16:uniqueId val="{00000000-884C-4B3C-966D-621E26A5EB24}"/>
            </c:ext>
          </c:extLst>
        </c:ser>
        <c:ser>
          <c:idx val="2"/>
          <c:order val="1"/>
          <c:tx>
            <c:v>Clustering (10K centers)</c:v>
          </c:tx>
          <c:spPr>
            <a:ln w="25400" cap="rnd">
              <a:noFill/>
              <a:round/>
            </a:ln>
            <a:effectLst/>
          </c:spPr>
          <c:marker>
            <c:symbol val="circle"/>
            <c:size val="5"/>
            <c:spPr>
              <a:solidFill>
                <a:schemeClr val="accent3"/>
              </a:solidFill>
              <a:ln w="9525">
                <a:solidFill>
                  <a:schemeClr val="accent3"/>
                </a:solidFill>
              </a:ln>
              <a:effectLst/>
            </c:spPr>
          </c:marker>
          <c:xVal>
            <c:numRef>
              <c:f>SIFT100M!$C$14:$C$20</c:f>
              <c:numCache>
                <c:formatCode>General</c:formatCode>
                <c:ptCount val="7"/>
                <c:pt idx="0">
                  <c:v>36.816000000000003</c:v>
                </c:pt>
                <c:pt idx="1">
                  <c:v>54.021999999999991</c:v>
                </c:pt>
                <c:pt idx="2">
                  <c:v>71.318000000000012</c:v>
                </c:pt>
                <c:pt idx="3">
                  <c:v>84.962000000000003</c:v>
                </c:pt>
                <c:pt idx="4">
                  <c:v>93.703999999999994</c:v>
                </c:pt>
                <c:pt idx="5">
                  <c:v>98.059999999999988</c:v>
                </c:pt>
                <c:pt idx="6">
                  <c:v>99.481999999999999</c:v>
                </c:pt>
              </c:numCache>
            </c:numRef>
          </c:xVal>
          <c:yVal>
            <c:numRef>
              <c:f>SIFT100M!$D$14:$D$20</c:f>
              <c:numCache>
                <c:formatCode>General</c:formatCode>
                <c:ptCount val="7"/>
                <c:pt idx="0">
                  <c:v>2000</c:v>
                </c:pt>
                <c:pt idx="1">
                  <c:v>4000</c:v>
                </c:pt>
                <c:pt idx="2">
                  <c:v>8000</c:v>
                </c:pt>
                <c:pt idx="3">
                  <c:v>16000</c:v>
                </c:pt>
                <c:pt idx="4">
                  <c:v>32000</c:v>
                </c:pt>
                <c:pt idx="5">
                  <c:v>64000</c:v>
                </c:pt>
                <c:pt idx="6">
                  <c:v>128000</c:v>
                </c:pt>
              </c:numCache>
            </c:numRef>
          </c:yVal>
          <c:smooth val="0"/>
          <c:extLst>
            <c:ext xmlns:c16="http://schemas.microsoft.com/office/drawing/2014/chart" uri="{C3380CC4-5D6E-409C-BE32-E72D297353CC}">
              <c16:uniqueId val="{00000001-884C-4B3C-966D-621E26A5EB24}"/>
            </c:ext>
          </c:extLst>
        </c:ser>
        <c:ser>
          <c:idx val="0"/>
          <c:order val="2"/>
          <c:tx>
            <c:v>Cross-Polytope LSH (FALCON)</c:v>
          </c:tx>
          <c:spPr>
            <a:ln w="25400" cap="rnd">
              <a:noFill/>
              <a:round/>
            </a:ln>
            <a:effectLst/>
          </c:spPr>
          <c:marker>
            <c:symbol val="circle"/>
            <c:size val="5"/>
            <c:spPr>
              <a:solidFill>
                <a:schemeClr val="accent1"/>
              </a:solidFill>
              <a:ln w="9525">
                <a:solidFill>
                  <a:schemeClr val="accent1"/>
                </a:solidFill>
              </a:ln>
              <a:effectLst/>
            </c:spPr>
          </c:marker>
          <c:xVal>
            <c:numRef>
              <c:f>SIFT100M!$I$48:$I$95</c:f>
              <c:numCache>
                <c:formatCode>General</c:formatCode>
                <c:ptCount val="48"/>
                <c:pt idx="0">
                  <c:v>96.12</c:v>
                </c:pt>
                <c:pt idx="1">
                  <c:v>86.66</c:v>
                </c:pt>
                <c:pt idx="2">
                  <c:v>92.96</c:v>
                </c:pt>
                <c:pt idx="3">
                  <c:v>78.100000000000009</c:v>
                </c:pt>
                <c:pt idx="4">
                  <c:v>96.92</c:v>
                </c:pt>
                <c:pt idx="5">
                  <c:v>89.9</c:v>
                </c:pt>
                <c:pt idx="6">
                  <c:v>95.009999999999991</c:v>
                </c:pt>
                <c:pt idx="7">
                  <c:v>81.93</c:v>
                </c:pt>
                <c:pt idx="8">
                  <c:v>97.960000000000008</c:v>
                </c:pt>
                <c:pt idx="9">
                  <c:v>86.550000000000011</c:v>
                </c:pt>
                <c:pt idx="10">
                  <c:v>93.28</c:v>
                </c:pt>
                <c:pt idx="11">
                  <c:v>77.61</c:v>
                </c:pt>
                <c:pt idx="12">
                  <c:v>96.98</c:v>
                </c:pt>
                <c:pt idx="13">
                  <c:v>82.33</c:v>
                </c:pt>
                <c:pt idx="14">
                  <c:v>89.51</c:v>
                </c:pt>
                <c:pt idx="15">
                  <c:v>72.8</c:v>
                </c:pt>
                <c:pt idx="16">
                  <c:v>94.96</c:v>
                </c:pt>
                <c:pt idx="17">
                  <c:v>88.4</c:v>
                </c:pt>
                <c:pt idx="18">
                  <c:v>94.399999999999991</c:v>
                </c:pt>
                <c:pt idx="19">
                  <c:v>79.92</c:v>
                </c:pt>
                <c:pt idx="20">
                  <c:v>97.8</c:v>
                </c:pt>
                <c:pt idx="21">
                  <c:v>84.88</c:v>
                </c:pt>
                <c:pt idx="22">
                  <c:v>91.74</c:v>
                </c:pt>
                <c:pt idx="23">
                  <c:v>75.98</c:v>
                </c:pt>
                <c:pt idx="24">
                  <c:v>96.12</c:v>
                </c:pt>
                <c:pt idx="25">
                  <c:v>86.66</c:v>
                </c:pt>
                <c:pt idx="26">
                  <c:v>92.96</c:v>
                </c:pt>
                <c:pt idx="27">
                  <c:v>78.100000000000009</c:v>
                </c:pt>
                <c:pt idx="28">
                  <c:v>96.92</c:v>
                </c:pt>
                <c:pt idx="29">
                  <c:v>89.9</c:v>
                </c:pt>
                <c:pt idx="30">
                  <c:v>95.009999999999991</c:v>
                </c:pt>
                <c:pt idx="31">
                  <c:v>81.93</c:v>
                </c:pt>
                <c:pt idx="32">
                  <c:v>97.960000000000008</c:v>
                </c:pt>
                <c:pt idx="33">
                  <c:v>86.550000000000011</c:v>
                </c:pt>
                <c:pt idx="34">
                  <c:v>93.28</c:v>
                </c:pt>
                <c:pt idx="35">
                  <c:v>77.61</c:v>
                </c:pt>
                <c:pt idx="36">
                  <c:v>96.98</c:v>
                </c:pt>
                <c:pt idx="37">
                  <c:v>82.33</c:v>
                </c:pt>
                <c:pt idx="38">
                  <c:v>89.51</c:v>
                </c:pt>
                <c:pt idx="39">
                  <c:v>72.8</c:v>
                </c:pt>
                <c:pt idx="40">
                  <c:v>94.96</c:v>
                </c:pt>
                <c:pt idx="41">
                  <c:v>84.350000000000009</c:v>
                </c:pt>
                <c:pt idx="42">
                  <c:v>91.33</c:v>
                </c:pt>
                <c:pt idx="43">
                  <c:v>75.11</c:v>
                </c:pt>
                <c:pt idx="44">
                  <c:v>95.740000000000009</c:v>
                </c:pt>
                <c:pt idx="45">
                  <c:v>87.570000000000007</c:v>
                </c:pt>
                <c:pt idx="46">
                  <c:v>93.51</c:v>
                </c:pt>
                <c:pt idx="47">
                  <c:v>78.95</c:v>
                </c:pt>
              </c:numCache>
            </c:numRef>
          </c:xVal>
          <c:yVal>
            <c:numRef>
              <c:f>SIFT100M!$H$48:$H$96</c:f>
              <c:numCache>
                <c:formatCode>General</c:formatCode>
                <c:ptCount val="49"/>
                <c:pt idx="0">
                  <c:v>1703905.6832000001</c:v>
                </c:pt>
                <c:pt idx="1">
                  <c:v>932603.80350000004</c:v>
                </c:pt>
                <c:pt idx="2">
                  <c:v>1404776.4996</c:v>
                </c:pt>
                <c:pt idx="3">
                  <c:v>615321.45169999998</c:v>
                </c:pt>
                <c:pt idx="4">
                  <c:v>2097478.5655</c:v>
                </c:pt>
                <c:pt idx="5">
                  <c:v>1418912.6724</c:v>
                </c:pt>
                <c:pt idx="6">
                  <c:v>2115158.9208999998</c:v>
                </c:pt>
                <c:pt idx="7">
                  <c:v>943559.43070000003</c:v>
                </c:pt>
                <c:pt idx="8">
                  <c:v>3133357.7324999999</c:v>
                </c:pt>
                <c:pt idx="9">
                  <c:v>1150119.1274000001</c:v>
                </c:pt>
                <c:pt idx="10">
                  <c:v>1719539.4484000001</c:v>
                </c:pt>
                <c:pt idx="11">
                  <c:v>762975.8835</c:v>
                </c:pt>
                <c:pt idx="12">
                  <c:v>2539770.8988999999</c:v>
                </c:pt>
                <c:pt idx="13">
                  <c:v>737708.50959999999</c:v>
                </c:pt>
                <c:pt idx="14">
                  <c:v>1106455.6972000001</c:v>
                </c:pt>
                <c:pt idx="15">
                  <c:v>488701.84730000002</c:v>
                </c:pt>
                <c:pt idx="16">
                  <c:v>1636885.1804</c:v>
                </c:pt>
                <c:pt idx="17">
                  <c:v>1153998.3566000001</c:v>
                </c:pt>
                <c:pt idx="18">
                  <c:v>1724914.308</c:v>
                </c:pt>
                <c:pt idx="19">
                  <c:v>763380.9497</c:v>
                </c:pt>
                <c:pt idx="20">
                  <c:v>2560927.6985999998</c:v>
                </c:pt>
                <c:pt idx="21">
                  <c:v>766447.14450000005</c:v>
                </c:pt>
                <c:pt idx="22">
                  <c:v>1146622.2186</c:v>
                </c:pt>
                <c:pt idx="23">
                  <c:v>502610.81929999997</c:v>
                </c:pt>
                <c:pt idx="24">
                  <c:v>1703905.6832000001</c:v>
                </c:pt>
                <c:pt idx="25">
                  <c:v>932603.80350000004</c:v>
                </c:pt>
                <c:pt idx="26">
                  <c:v>1404776.4996</c:v>
                </c:pt>
                <c:pt idx="27">
                  <c:v>615321.45169999998</c:v>
                </c:pt>
                <c:pt idx="28">
                  <c:v>2097478.5655</c:v>
                </c:pt>
                <c:pt idx="29">
                  <c:v>1418912.6724</c:v>
                </c:pt>
                <c:pt idx="30">
                  <c:v>2115158.9208999998</c:v>
                </c:pt>
                <c:pt idx="31">
                  <c:v>943559.43070000003</c:v>
                </c:pt>
                <c:pt idx="32">
                  <c:v>3133357.7324999999</c:v>
                </c:pt>
                <c:pt idx="33">
                  <c:v>1150119.1274000001</c:v>
                </c:pt>
                <c:pt idx="34">
                  <c:v>1719539.4484000001</c:v>
                </c:pt>
                <c:pt idx="35">
                  <c:v>762975.8835</c:v>
                </c:pt>
                <c:pt idx="36">
                  <c:v>2539770.8988999999</c:v>
                </c:pt>
                <c:pt idx="37">
                  <c:v>737708.50959999999</c:v>
                </c:pt>
                <c:pt idx="38">
                  <c:v>1106455.6972000001</c:v>
                </c:pt>
                <c:pt idx="39">
                  <c:v>488701.84730000002</c:v>
                </c:pt>
                <c:pt idx="40">
                  <c:v>1636885.1804</c:v>
                </c:pt>
                <c:pt idx="41">
                  <c:v>910992.2548</c:v>
                </c:pt>
                <c:pt idx="42">
                  <c:v>1378761.3421</c:v>
                </c:pt>
                <c:pt idx="43">
                  <c:v>601012.7084</c:v>
                </c:pt>
                <c:pt idx="44">
                  <c:v>2051574.365</c:v>
                </c:pt>
                <c:pt idx="45">
                  <c:v>1386989.7993000001</c:v>
                </c:pt>
                <c:pt idx="46">
                  <c:v>2073645.0660999999</c:v>
                </c:pt>
                <c:pt idx="47">
                  <c:v>934925.62959999999</c:v>
                </c:pt>
                <c:pt idx="48">
                  <c:v>3047971.2439999999</c:v>
                </c:pt>
              </c:numCache>
            </c:numRef>
          </c:yVal>
          <c:smooth val="0"/>
          <c:extLst>
            <c:ext xmlns:c16="http://schemas.microsoft.com/office/drawing/2014/chart" uri="{C3380CC4-5D6E-409C-BE32-E72D297353CC}">
              <c16:uniqueId val="{00000002-884C-4B3C-966D-621E26A5EB24}"/>
            </c:ext>
          </c:extLst>
        </c:ser>
        <c:dLbls>
          <c:showLegendKey val="0"/>
          <c:showVal val="0"/>
          <c:showCatName val="0"/>
          <c:showSerName val="0"/>
          <c:showPercent val="0"/>
          <c:showBubbleSize val="0"/>
        </c:dLbls>
        <c:axId val="1055161152"/>
        <c:axId val="1055161480"/>
      </c:scatterChart>
      <c:valAx>
        <c:axId val="1055161152"/>
        <c:scaling>
          <c:orientation val="minMax"/>
          <c:max val="100"/>
          <c:min val="7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a:t>recall@5</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5161480"/>
        <c:crosses val="autoZero"/>
        <c:crossBetween val="midCat"/>
      </c:valAx>
      <c:valAx>
        <c:axId val="1055161480"/>
        <c:scaling>
          <c:logBase val="10"/>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a:t>Distnance comparisons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55161152"/>
        <c:crosses val="autoZero"/>
        <c:crossBetween val="midCat"/>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a:t>Queries/sec vs recall@10 (bigann-1B)</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lineMarker"/>
        <c:varyColors val="0"/>
        <c:ser>
          <c:idx val="0"/>
          <c:order val="0"/>
          <c:tx>
            <c:v>Queries/sec vs recall@10</c:v>
          </c:tx>
          <c:spPr>
            <a:ln w="25400" cap="rnd">
              <a:noFill/>
              <a:round/>
            </a:ln>
            <a:effectLst/>
          </c:spPr>
          <c:marker>
            <c:symbol val="diamond"/>
            <c:size val="6"/>
            <c:spPr>
              <a:solidFill>
                <a:schemeClr val="lt1"/>
              </a:solidFill>
              <a:ln w="15875">
                <a:solidFill>
                  <a:schemeClr val="accent1"/>
                </a:solidFill>
                <a:round/>
              </a:ln>
              <a:effectLst/>
            </c:spPr>
          </c:marker>
          <c:xVal>
            <c:numRef>
              <c:f>SIFT1B_R100_L100!$I$2:$I$8</c:f>
              <c:numCache>
                <c:formatCode>General</c:formatCode>
                <c:ptCount val="7"/>
                <c:pt idx="0">
                  <c:v>89.59</c:v>
                </c:pt>
                <c:pt idx="1">
                  <c:v>92.51</c:v>
                </c:pt>
                <c:pt idx="2">
                  <c:v>94.24</c:v>
                </c:pt>
                <c:pt idx="3">
                  <c:v>95.54</c:v>
                </c:pt>
                <c:pt idx="4">
                  <c:v>96.38</c:v>
                </c:pt>
                <c:pt idx="5">
                  <c:v>96.98</c:v>
                </c:pt>
                <c:pt idx="6">
                  <c:v>97.46</c:v>
                </c:pt>
              </c:numCache>
            </c:numRef>
          </c:xVal>
          <c:yVal>
            <c:numRef>
              <c:f>SIFT1B_R100_L100!$D$2:$D$8</c:f>
              <c:numCache>
                <c:formatCode>General</c:formatCode>
                <c:ptCount val="7"/>
                <c:pt idx="0">
                  <c:v>10365.799999999999</c:v>
                </c:pt>
                <c:pt idx="1">
                  <c:v>8785.5400000000009</c:v>
                </c:pt>
                <c:pt idx="2">
                  <c:v>7535.12</c:v>
                </c:pt>
                <c:pt idx="3">
                  <c:v>6675.76</c:v>
                </c:pt>
                <c:pt idx="4">
                  <c:v>5955.53</c:v>
                </c:pt>
                <c:pt idx="5">
                  <c:v>5295.22</c:v>
                </c:pt>
                <c:pt idx="6">
                  <c:v>4719.13</c:v>
                </c:pt>
              </c:numCache>
            </c:numRef>
          </c:yVal>
          <c:smooth val="0"/>
          <c:extLst>
            <c:ext xmlns:c16="http://schemas.microsoft.com/office/drawing/2014/chart" uri="{C3380CC4-5D6E-409C-BE32-E72D297353CC}">
              <c16:uniqueId val="{00000000-916B-4B6A-BAF9-3C466738406F}"/>
            </c:ext>
          </c:extLst>
        </c:ser>
        <c:dLbls>
          <c:showLegendKey val="0"/>
          <c:showVal val="0"/>
          <c:showCatName val="0"/>
          <c:showSerName val="0"/>
          <c:showPercent val="0"/>
          <c:showBubbleSize val="0"/>
        </c:dLbls>
        <c:axId val="950401488"/>
        <c:axId val="950396240"/>
      </c:scatterChart>
      <c:valAx>
        <c:axId val="950401488"/>
        <c:scaling>
          <c:orientation val="minMax"/>
          <c:max val="100"/>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dk1">
                        <a:lumMod val="65000"/>
                        <a:lumOff val="35000"/>
                      </a:schemeClr>
                    </a:solidFill>
                    <a:latin typeface="+mn-lt"/>
                    <a:ea typeface="+mn-ea"/>
                    <a:cs typeface="+mn-cs"/>
                  </a:defRPr>
                </a:pPr>
                <a:r>
                  <a:rPr lang="en-US" sz="1050"/>
                  <a:t>recall@10</a:t>
                </a:r>
              </a:p>
            </c:rich>
          </c:tx>
          <c:overlay val="0"/>
          <c:spPr>
            <a:noFill/>
            <a:ln>
              <a:noFill/>
            </a:ln>
            <a:effectLst/>
          </c:spPr>
          <c:txPr>
            <a:bodyPr rot="0" spcFirstLastPara="1" vertOverflow="ellipsis" vert="horz" wrap="square" anchor="ctr" anchorCtr="1"/>
            <a:lstStyle/>
            <a:p>
              <a:pPr>
                <a:defRPr sz="105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950396240"/>
        <c:crosses val="autoZero"/>
        <c:crossBetween val="midCat"/>
      </c:valAx>
      <c:valAx>
        <c:axId val="950396240"/>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sz="1200" dirty="0"/>
                  <a:t>Queries/second with 24 cores</a:t>
                </a:r>
              </a:p>
            </c:rich>
          </c:tx>
          <c:layout>
            <c:manualLayout>
              <c:xMode val="edge"/>
              <c:yMode val="edge"/>
              <c:x val="3.1850573794099182E-2"/>
              <c:y val="0.20499445527133581"/>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950401488"/>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a:t>Mean latency vs</a:t>
            </a:r>
            <a:r>
              <a:rPr lang="en-US" baseline="0"/>
              <a:t> </a:t>
            </a:r>
            <a:r>
              <a:rPr lang="en-US"/>
              <a:t>recall@10 </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lineMarker"/>
        <c:varyColors val="0"/>
        <c:ser>
          <c:idx val="0"/>
          <c:order val="0"/>
          <c:tx>
            <c:v>Queries/sec vs recall@10</c:v>
          </c:tx>
          <c:spPr>
            <a:ln w="25400" cap="rnd">
              <a:noFill/>
              <a:round/>
            </a:ln>
            <a:effectLst/>
          </c:spPr>
          <c:marker>
            <c:symbol val="diamond"/>
            <c:size val="6"/>
            <c:spPr>
              <a:solidFill>
                <a:schemeClr val="lt1"/>
              </a:solidFill>
              <a:ln w="15875">
                <a:solidFill>
                  <a:schemeClr val="accent1"/>
                </a:solidFill>
                <a:round/>
              </a:ln>
              <a:effectLst/>
            </c:spPr>
          </c:marker>
          <c:xVal>
            <c:numRef>
              <c:f>SIFT1B_R100_L100!$I$2:$I$8</c:f>
              <c:numCache>
                <c:formatCode>General</c:formatCode>
                <c:ptCount val="7"/>
                <c:pt idx="0">
                  <c:v>89.59</c:v>
                </c:pt>
                <c:pt idx="1">
                  <c:v>92.51</c:v>
                </c:pt>
                <c:pt idx="2">
                  <c:v>94.24</c:v>
                </c:pt>
                <c:pt idx="3">
                  <c:v>95.54</c:v>
                </c:pt>
                <c:pt idx="4">
                  <c:v>96.38</c:v>
                </c:pt>
                <c:pt idx="5">
                  <c:v>96.98</c:v>
                </c:pt>
                <c:pt idx="6">
                  <c:v>97.46</c:v>
                </c:pt>
              </c:numCache>
            </c:numRef>
          </c:xVal>
          <c:yVal>
            <c:numRef>
              <c:f>SIFT1B_R100_L100!$E$2:$E$8</c:f>
              <c:numCache>
                <c:formatCode>General</c:formatCode>
                <c:ptCount val="7"/>
                <c:pt idx="0">
                  <c:v>2299.88</c:v>
                </c:pt>
                <c:pt idx="1">
                  <c:v>2716.32</c:v>
                </c:pt>
                <c:pt idx="2">
                  <c:v>3168.58</c:v>
                </c:pt>
                <c:pt idx="3">
                  <c:v>3578.46</c:v>
                </c:pt>
                <c:pt idx="4">
                  <c:v>4013.46</c:v>
                </c:pt>
                <c:pt idx="5">
                  <c:v>4513.58</c:v>
                </c:pt>
                <c:pt idx="6">
                  <c:v>5065.78</c:v>
                </c:pt>
              </c:numCache>
            </c:numRef>
          </c:yVal>
          <c:smooth val="0"/>
          <c:extLst>
            <c:ext xmlns:c16="http://schemas.microsoft.com/office/drawing/2014/chart" uri="{C3380CC4-5D6E-409C-BE32-E72D297353CC}">
              <c16:uniqueId val="{00000000-47BA-49DF-B45B-E5EE7764569E}"/>
            </c:ext>
          </c:extLst>
        </c:ser>
        <c:dLbls>
          <c:showLegendKey val="0"/>
          <c:showVal val="0"/>
          <c:showCatName val="0"/>
          <c:showSerName val="0"/>
          <c:showPercent val="0"/>
          <c:showBubbleSize val="0"/>
        </c:dLbls>
        <c:axId val="950401488"/>
        <c:axId val="950396240"/>
      </c:scatterChart>
      <c:valAx>
        <c:axId val="950401488"/>
        <c:scaling>
          <c:orientation val="minMax"/>
          <c:max val="100"/>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sz="1050"/>
                  <a:t>recall@10</a:t>
                </a:r>
                <a:endParaRPr lang="en-US"/>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950396240"/>
        <c:crosses val="autoZero"/>
        <c:crossBetween val="midCat"/>
      </c:valAx>
      <c:valAx>
        <c:axId val="950396240"/>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sz="1200" dirty="0"/>
                  <a:t>Mean latency (microseconds)</a:t>
                </a:r>
              </a:p>
            </c:rich>
          </c:tx>
          <c:layout>
            <c:manualLayout>
              <c:xMode val="edge"/>
              <c:yMode val="edge"/>
              <c:x val="3.2193156686881975E-2"/>
              <c:y val="0.18899837572903572"/>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950401488"/>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r>
              <a:rPr lang="en-US"/>
              <a:t>Mean IOs/query vs</a:t>
            </a:r>
            <a:r>
              <a:rPr lang="en-US" baseline="0"/>
              <a:t> </a:t>
            </a:r>
            <a:r>
              <a:rPr lang="en-US"/>
              <a:t>recall@10 </a:t>
            </a:r>
          </a:p>
        </c:rich>
      </c:tx>
      <c:overlay val="0"/>
      <c:spPr>
        <a:noFill/>
        <a:ln>
          <a:noFill/>
        </a:ln>
        <a:effectLst/>
      </c:spPr>
      <c:txPr>
        <a:bodyPr rot="0" spcFirstLastPara="1" vertOverflow="ellipsis" vert="horz" wrap="square" anchor="ctr" anchorCtr="1"/>
        <a:lstStyle/>
        <a:p>
          <a:pPr>
            <a:defRPr sz="1600"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lineMarker"/>
        <c:varyColors val="0"/>
        <c:ser>
          <c:idx val="0"/>
          <c:order val="0"/>
          <c:tx>
            <c:v>Queries/sec vs recall@10</c:v>
          </c:tx>
          <c:spPr>
            <a:ln w="25400" cap="rnd">
              <a:noFill/>
              <a:round/>
            </a:ln>
            <a:effectLst/>
          </c:spPr>
          <c:marker>
            <c:symbol val="diamond"/>
            <c:size val="6"/>
            <c:spPr>
              <a:solidFill>
                <a:schemeClr val="lt1"/>
              </a:solidFill>
              <a:ln w="15875">
                <a:solidFill>
                  <a:schemeClr val="accent1"/>
                </a:solidFill>
                <a:round/>
              </a:ln>
              <a:effectLst/>
            </c:spPr>
          </c:marker>
          <c:xVal>
            <c:numRef>
              <c:f>SIFT1B_R100_L100!$I$2:$I$8</c:f>
              <c:numCache>
                <c:formatCode>General</c:formatCode>
                <c:ptCount val="7"/>
                <c:pt idx="0">
                  <c:v>89.59</c:v>
                </c:pt>
                <c:pt idx="1">
                  <c:v>92.51</c:v>
                </c:pt>
                <c:pt idx="2">
                  <c:v>94.24</c:v>
                </c:pt>
                <c:pt idx="3">
                  <c:v>95.54</c:v>
                </c:pt>
                <c:pt idx="4">
                  <c:v>96.38</c:v>
                </c:pt>
                <c:pt idx="5">
                  <c:v>96.98</c:v>
                </c:pt>
                <c:pt idx="6">
                  <c:v>97.46</c:v>
                </c:pt>
              </c:numCache>
            </c:numRef>
          </c:xVal>
          <c:yVal>
            <c:numRef>
              <c:f>SIFT1B_R100_L100!$G$2:$G$8</c:f>
              <c:numCache>
                <c:formatCode>General</c:formatCode>
                <c:ptCount val="7"/>
                <c:pt idx="0">
                  <c:v>41.02</c:v>
                </c:pt>
                <c:pt idx="1">
                  <c:v>50.28</c:v>
                </c:pt>
                <c:pt idx="2">
                  <c:v>59.63</c:v>
                </c:pt>
                <c:pt idx="3">
                  <c:v>69.22</c:v>
                </c:pt>
                <c:pt idx="4">
                  <c:v>78.819999999999993</c:v>
                </c:pt>
                <c:pt idx="5">
                  <c:v>88.54</c:v>
                </c:pt>
                <c:pt idx="6">
                  <c:v>98.25</c:v>
                </c:pt>
              </c:numCache>
            </c:numRef>
          </c:yVal>
          <c:smooth val="0"/>
          <c:extLst>
            <c:ext xmlns:c16="http://schemas.microsoft.com/office/drawing/2014/chart" uri="{C3380CC4-5D6E-409C-BE32-E72D297353CC}">
              <c16:uniqueId val="{00000000-A70A-4085-8D6F-B8E7FB1F4127}"/>
            </c:ext>
          </c:extLst>
        </c:ser>
        <c:dLbls>
          <c:showLegendKey val="0"/>
          <c:showVal val="0"/>
          <c:showCatName val="0"/>
          <c:showSerName val="0"/>
          <c:showPercent val="0"/>
          <c:showBubbleSize val="0"/>
        </c:dLbls>
        <c:axId val="950401488"/>
        <c:axId val="950396240"/>
      </c:scatterChart>
      <c:valAx>
        <c:axId val="950401488"/>
        <c:scaling>
          <c:orientation val="minMax"/>
          <c:max val="100"/>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sz="1050"/>
                  <a:t>recall@10</a:t>
                </a:r>
                <a:endParaRPr lang="en-US"/>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lumMod val="65000"/>
                    <a:lumOff val="35000"/>
                  </a:schemeClr>
                </a:solidFill>
                <a:latin typeface="+mn-lt"/>
                <a:ea typeface="+mn-ea"/>
                <a:cs typeface="+mn-cs"/>
              </a:defRPr>
            </a:pPr>
            <a:endParaRPr lang="en-US"/>
          </a:p>
        </c:txPr>
        <c:crossAx val="950396240"/>
        <c:crosses val="autoZero"/>
        <c:crossBetween val="midCat"/>
      </c:valAx>
      <c:valAx>
        <c:axId val="950396240"/>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sz="1100" dirty="0"/>
                  <a:t>Random 4KB reads from SSD/query</a:t>
                </a:r>
              </a:p>
            </c:rich>
          </c:tx>
          <c:layout>
            <c:manualLayout>
              <c:xMode val="edge"/>
              <c:yMode val="edge"/>
              <c:x val="3.2193156686881975E-2"/>
              <c:y val="0.18899837572903572"/>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latin typeface="+mn-lt"/>
                <a:ea typeface="+mn-ea"/>
                <a:cs typeface="+mn-cs"/>
              </a:defRPr>
            </a:pPr>
            <a:endParaRPr lang="en-US"/>
          </a:p>
        </c:txPr>
        <c:crossAx val="950401488"/>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86E2EB-E89E-40F1-8C11-CAA6AC13E729}" type="datetimeFigureOut">
              <a:rPr lang="en-US" smtClean="0"/>
              <a:t>12-Oct-22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CBE2DC-771D-4A0C-A5CE-A46386C17221}" type="slidenum">
              <a:rPr lang="en-US" smtClean="0"/>
              <a:t>‹#›</a:t>
            </a:fld>
            <a:endParaRPr lang="en-US"/>
          </a:p>
        </p:txBody>
      </p:sp>
    </p:spTree>
    <p:extLst>
      <p:ext uri="{BB962C8B-B14F-4D97-AF65-F5344CB8AC3E}">
        <p14:creationId xmlns:p14="http://schemas.microsoft.com/office/powerpoint/2010/main" val="987764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p>
        </p:txBody>
      </p:sp>
      <p:sp>
        <p:nvSpPr>
          <p:cNvPr id="4" name="Slide Number Placeholder 3"/>
          <p:cNvSpPr>
            <a:spLocks noGrp="1"/>
          </p:cNvSpPr>
          <p:nvPr>
            <p:ph type="sldNum" sz="quarter" idx="5"/>
          </p:nvPr>
        </p:nvSpPr>
        <p:spPr/>
        <p:txBody>
          <a:bodyPr/>
          <a:lstStyle/>
          <a:p>
            <a:fld id="{86DFCC9E-2719-4CC3-979F-2820D794D079}" type="slidenum">
              <a:rPr lang="en-US" smtClean="0"/>
              <a:t>1</a:t>
            </a:fld>
            <a:endParaRPr lang="en-US"/>
          </a:p>
        </p:txBody>
      </p:sp>
    </p:spTree>
    <p:extLst>
      <p:ext uri="{BB962C8B-B14F-4D97-AF65-F5344CB8AC3E}">
        <p14:creationId xmlns:p14="http://schemas.microsoft.com/office/powerpoint/2010/main" val="3070484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DFCC9E-2719-4CC3-979F-2820D794D0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80498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19</a:t>
            </a:fld>
            <a:endParaRPr lang="en-US"/>
          </a:p>
        </p:txBody>
      </p:sp>
    </p:spTree>
    <p:extLst>
      <p:ext uri="{BB962C8B-B14F-4D97-AF65-F5344CB8AC3E}">
        <p14:creationId xmlns:p14="http://schemas.microsoft.com/office/powerpoint/2010/main" val="1080066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20</a:t>
            </a:fld>
            <a:endParaRPr lang="en-US"/>
          </a:p>
        </p:txBody>
      </p:sp>
    </p:spTree>
    <p:extLst>
      <p:ext uri="{BB962C8B-B14F-4D97-AF65-F5344CB8AC3E}">
        <p14:creationId xmlns:p14="http://schemas.microsoft.com/office/powerpoint/2010/main" val="253913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21</a:t>
            </a:fld>
            <a:endParaRPr lang="en-US"/>
          </a:p>
        </p:txBody>
      </p:sp>
    </p:spTree>
    <p:extLst>
      <p:ext uri="{BB962C8B-B14F-4D97-AF65-F5344CB8AC3E}">
        <p14:creationId xmlns:p14="http://schemas.microsoft.com/office/powerpoint/2010/main" val="3854936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22</a:t>
            </a:fld>
            <a:endParaRPr lang="en-US"/>
          </a:p>
        </p:txBody>
      </p:sp>
    </p:spTree>
    <p:extLst>
      <p:ext uri="{BB962C8B-B14F-4D97-AF65-F5344CB8AC3E}">
        <p14:creationId xmlns:p14="http://schemas.microsoft.com/office/powerpoint/2010/main" val="1613616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23</a:t>
            </a:fld>
            <a:endParaRPr lang="en-US"/>
          </a:p>
        </p:txBody>
      </p:sp>
    </p:spTree>
    <p:extLst>
      <p:ext uri="{BB962C8B-B14F-4D97-AF65-F5344CB8AC3E}">
        <p14:creationId xmlns:p14="http://schemas.microsoft.com/office/powerpoint/2010/main" val="28571548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24</a:t>
            </a:fld>
            <a:endParaRPr lang="en-US"/>
          </a:p>
        </p:txBody>
      </p:sp>
    </p:spTree>
    <p:extLst>
      <p:ext uri="{BB962C8B-B14F-4D97-AF65-F5344CB8AC3E}">
        <p14:creationId xmlns:p14="http://schemas.microsoft.com/office/powerpoint/2010/main" val="19572785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25</a:t>
            </a:fld>
            <a:endParaRPr lang="en-US"/>
          </a:p>
        </p:txBody>
      </p:sp>
    </p:spTree>
    <p:extLst>
      <p:ext uri="{BB962C8B-B14F-4D97-AF65-F5344CB8AC3E}">
        <p14:creationId xmlns:p14="http://schemas.microsoft.com/office/powerpoint/2010/main" val="37969054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35486DE-8662-44B9-AEE3-74A1212499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15384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to researchers from different organizations, we have compiled a preliminary list of 6 billion scale datasets for benchmarking the algorithms. They vary in terms of the dimension and the prevision of the embeddings, the model that generated them, the application they arise in, and the domain they belong to, and in a few other ways I will high light here.</a:t>
            </a:r>
          </a:p>
          <a:p>
            <a:endParaRPr lang="en-US" dirty="0"/>
          </a:p>
          <a:p>
            <a:r>
              <a:rPr lang="en-US" dirty="0"/>
              <a:t>The first, BIGANN-1B, is a dataset which has existed for 10 years and is commonly used for benchmarking in many of the billion scale indexing algorithms. It </a:t>
            </a:r>
            <a:r>
              <a:rPr lang="en-US" dirty="0" err="1"/>
              <a:t>constists</a:t>
            </a:r>
            <a:r>
              <a:rPr lang="en-US" dirty="0"/>
              <a:t> of SIFT image descriptors for 1 billion images that encode image similarity. It is 128 dimensional and has 8 bits of precision per coordinate. </a:t>
            </a:r>
          </a:p>
          <a:p>
            <a:endParaRPr lang="en-US" dirty="0"/>
          </a:p>
          <a:p>
            <a:r>
              <a:rPr lang="en-US" dirty="0"/>
              <a:t>The second, SSN++-1B is a newly released dataset from </a:t>
            </a:r>
            <a:r>
              <a:rPr lang="en-US" dirty="0" err="1"/>
              <a:t>facebook</a:t>
            </a:r>
            <a:r>
              <a:rPr lang="en-US" dirty="0"/>
              <a:t> consisting of higher dimensional encodings compression to 256 bytes using PCA. The encoder is the </a:t>
            </a:r>
            <a:r>
              <a:rPr lang="en-US" dirty="0" err="1"/>
              <a:t>simsearchnet</a:t>
            </a:r>
            <a:r>
              <a:rPr lang="en-US" dirty="0"/>
              <a:t>++ model and the application is to enable tagging of offensive content on Facebook platform. This is different from the other datasets in that it uses range search as opposed to k-nearest neighbors. As in, it asks for all points within a radius of the </a:t>
            </a:r>
            <a:r>
              <a:rPr lang="en-US" dirty="0" err="1"/>
              <a:t>querys</a:t>
            </a:r>
            <a:r>
              <a:rPr lang="en-US" dirty="0"/>
              <a:t> embeddings.</a:t>
            </a:r>
          </a:p>
          <a:p>
            <a:endParaRPr lang="en-US" dirty="0"/>
          </a:p>
          <a:p>
            <a:r>
              <a:rPr lang="en-US" dirty="0"/>
              <a:t>The third and the fourth datasets are newly released by Microsoft and are aimed at </a:t>
            </a:r>
            <a:r>
              <a:rPr lang="en-US" dirty="0" err="1"/>
              <a:t>capuring</a:t>
            </a:r>
            <a:r>
              <a:rPr lang="en-US" dirty="0"/>
              <a:t> generic intent representation in web text. The first of the two, </a:t>
            </a:r>
            <a:r>
              <a:rPr lang="en-US" dirty="0" err="1"/>
              <a:t>spaceV</a:t>
            </a:r>
            <a:r>
              <a:rPr lang="en-US" dirty="0"/>
              <a:t> consist of documents and queries encoded by Microsoft </a:t>
            </a:r>
            <a:r>
              <a:rPr lang="en-US" dirty="0" err="1"/>
              <a:t>SpaceV</a:t>
            </a:r>
            <a:r>
              <a:rPr lang="en-US" dirty="0"/>
              <a:t> superior model and is 100 bytes per </a:t>
            </a:r>
            <a:r>
              <a:rPr lang="en-US" dirty="0" err="1"/>
              <a:t>emebding</a:t>
            </a:r>
            <a:r>
              <a:rPr lang="en-US" dirty="0"/>
              <a:t>. The second of the two, release by Microsoft Turing team, consist of Bing queries encoded by Microsoft Turing AGI v5 model and aims to relate similar web queries.</a:t>
            </a:r>
          </a:p>
          <a:p>
            <a:endParaRPr lang="en-US" dirty="0"/>
          </a:p>
          <a:p>
            <a:r>
              <a:rPr lang="en-US" dirty="0"/>
              <a:t>The fifth, text2image is a newly release dataset from Yandex. It is different from the others in that it uses max inner-product search as opposed to L2 metric. It is also the largest dataset at 800GB. further, it is a cross modal dataset where the </a:t>
            </a:r>
            <a:r>
              <a:rPr lang="en-US" dirty="0" err="1"/>
              <a:t>quey</a:t>
            </a:r>
            <a:r>
              <a:rPr lang="en-US" dirty="0"/>
              <a:t> vectors are text queries encoded with a variant of DSSM, while the indexed set consists of images encoded by Se-ResNext-101 model. As a result, the distribution of the queries is different from the base set, and this dataset is particularly hard for most ANNS algorithms including the baselines included in the competition. To help further algorithm development for out of distribution queries, Yandex researchers have also release 50 million sample query vectors.</a:t>
            </a:r>
          </a:p>
          <a:p>
            <a:endParaRPr lang="en-US" dirty="0"/>
          </a:p>
          <a:p>
            <a:r>
              <a:rPr lang="en-US" dirty="0"/>
              <a:t>Finally, the sixth dataset is a DEEP-1B released earlier and consists of 96 dimensional floating point image descriptors encoded using the final FC layer of </a:t>
            </a:r>
            <a:r>
              <a:rPr lang="en-US" dirty="0" err="1"/>
              <a:t>Googlenet</a:t>
            </a:r>
            <a:r>
              <a:rPr lang="en-US" dirty="0"/>
              <a:t> model pretrained for </a:t>
            </a:r>
            <a:r>
              <a:rPr lang="en-US" dirty="0" err="1"/>
              <a:t>imagenet</a:t>
            </a:r>
            <a:r>
              <a:rPr lang="en-US" dirty="0"/>
              <a:t> classification and then compressed using PCA and L2 normalized.</a:t>
            </a:r>
          </a:p>
        </p:txBody>
      </p:sp>
      <p:sp>
        <p:nvSpPr>
          <p:cNvPr id="4" name="Slide Number Placeholder 3"/>
          <p:cNvSpPr>
            <a:spLocks noGrp="1"/>
          </p:cNvSpPr>
          <p:nvPr>
            <p:ph type="sldNum" sz="quarter" idx="5"/>
          </p:nvPr>
        </p:nvSpPr>
        <p:spPr/>
        <p:txBody>
          <a:bodyPr/>
          <a:lstStyle/>
          <a:p>
            <a:fld id="{A35486DE-8662-44B9-AEE3-74A1212499E2}" type="slidenum">
              <a:rPr lang="en-US" smtClean="0"/>
              <a:t>27</a:t>
            </a:fld>
            <a:endParaRPr lang="en-US"/>
          </a:p>
        </p:txBody>
      </p:sp>
    </p:spTree>
    <p:extLst>
      <p:ext uri="{BB962C8B-B14F-4D97-AF65-F5344CB8AC3E}">
        <p14:creationId xmlns:p14="http://schemas.microsoft.com/office/powerpoint/2010/main" val="179010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3</a:t>
            </a:fld>
            <a:endParaRPr lang="en-US"/>
          </a:p>
        </p:txBody>
      </p:sp>
    </p:spTree>
    <p:extLst>
      <p:ext uri="{BB962C8B-B14F-4D97-AF65-F5344CB8AC3E}">
        <p14:creationId xmlns:p14="http://schemas.microsoft.com/office/powerpoint/2010/main" val="1446380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we have developed the first truly streaming ANNS system that provides stable and high recall using SSD-resident indices.</a:t>
            </a:r>
          </a:p>
          <a:p>
            <a:r>
              <a:rPr lang="en-US" dirty="0"/>
              <a:t> The logical next steps in research consists of better understanding graph algorithms and the guarantees that they can provide. We also think research on bringing ANNS closer to the training of relevance models could yield more relevant search systems.</a:t>
            </a:r>
          </a:p>
          <a:p>
            <a:endParaRPr lang="en-US" dirty="0"/>
          </a:p>
          <a:p>
            <a:r>
              <a:rPr lang="en-US" dirty="0"/>
              <a:t>On the Microsoft side, we have already shipped these algorithms with strong impact on revenue, and we expect to further scale out to new scenarios. We look forward to more current collaborations to mature over the next year or two. For instance, we are working closely with the Substrate team to design new ANNS indices suitable for transactional database systems that host email and O365 data.</a:t>
            </a:r>
          </a:p>
          <a:p>
            <a:endParaRPr lang="en-US" dirty="0"/>
          </a:p>
          <a:p>
            <a:r>
              <a:rPr lang="en-US" dirty="0"/>
              <a:t>Similarly, we are open to thinking about new search scenarios (say Azure search) and we are excited to tackle new indexing problems that arise from practical systems.</a:t>
            </a:r>
          </a:p>
        </p:txBody>
      </p:sp>
      <p:sp>
        <p:nvSpPr>
          <p:cNvPr id="4" name="Slide Number Placeholder 3"/>
          <p:cNvSpPr>
            <a:spLocks noGrp="1"/>
          </p:cNvSpPr>
          <p:nvPr>
            <p:ph type="sldNum" sz="quarter" idx="5"/>
          </p:nvPr>
        </p:nvSpPr>
        <p:spPr/>
        <p:txBody>
          <a:bodyPr/>
          <a:lstStyle/>
          <a:p>
            <a:fld id="{E0466ABE-1FFC-4A28-BEFE-8DB33243AD29}" type="slidenum">
              <a:rPr lang="en-US" smtClean="0"/>
              <a:t>35</a:t>
            </a:fld>
            <a:endParaRPr lang="en-US"/>
          </a:p>
        </p:txBody>
      </p:sp>
    </p:spTree>
    <p:extLst>
      <p:ext uri="{BB962C8B-B14F-4D97-AF65-F5344CB8AC3E}">
        <p14:creationId xmlns:p14="http://schemas.microsoft.com/office/powerpoint/2010/main" val="2748863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4</a:t>
            </a:fld>
            <a:endParaRPr lang="en-US"/>
          </a:p>
        </p:txBody>
      </p:sp>
    </p:spTree>
    <p:extLst>
      <p:ext uri="{BB962C8B-B14F-4D97-AF65-F5344CB8AC3E}">
        <p14:creationId xmlns:p14="http://schemas.microsoft.com/office/powerpoint/2010/main" val="3419488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5</a:t>
            </a:fld>
            <a:endParaRPr lang="en-US"/>
          </a:p>
        </p:txBody>
      </p:sp>
    </p:spTree>
    <p:extLst>
      <p:ext uri="{BB962C8B-B14F-4D97-AF65-F5344CB8AC3E}">
        <p14:creationId xmlns:p14="http://schemas.microsoft.com/office/powerpoint/2010/main" val="4148333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6DFCC9E-2719-4CC3-979F-2820D794D079}" type="slidenum">
              <a:rPr lang="en-US" smtClean="0"/>
              <a:t>6</a:t>
            </a:fld>
            <a:endParaRPr lang="en-US"/>
          </a:p>
        </p:txBody>
      </p:sp>
    </p:spTree>
    <p:extLst>
      <p:ext uri="{BB962C8B-B14F-4D97-AF65-F5344CB8AC3E}">
        <p14:creationId xmlns:p14="http://schemas.microsoft.com/office/powerpoint/2010/main" val="1051774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DFCC9E-2719-4CC3-979F-2820D794D0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6957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10</a:t>
            </a:fld>
            <a:endParaRPr lang="en-US"/>
          </a:p>
        </p:txBody>
      </p:sp>
    </p:spTree>
    <p:extLst>
      <p:ext uri="{BB962C8B-B14F-4D97-AF65-F5344CB8AC3E}">
        <p14:creationId xmlns:p14="http://schemas.microsoft.com/office/powerpoint/2010/main" val="1293235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11</a:t>
            </a:fld>
            <a:endParaRPr lang="en-US"/>
          </a:p>
        </p:txBody>
      </p:sp>
    </p:spTree>
    <p:extLst>
      <p:ext uri="{BB962C8B-B14F-4D97-AF65-F5344CB8AC3E}">
        <p14:creationId xmlns:p14="http://schemas.microsoft.com/office/powerpoint/2010/main" val="805294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466ABE-1FFC-4A28-BEFE-8DB33243AD29}" type="slidenum">
              <a:rPr lang="en-US" smtClean="0"/>
              <a:t>12</a:t>
            </a:fld>
            <a:endParaRPr lang="en-US"/>
          </a:p>
        </p:txBody>
      </p:sp>
    </p:spTree>
    <p:extLst>
      <p:ext uri="{BB962C8B-B14F-4D97-AF65-F5344CB8AC3E}">
        <p14:creationId xmlns:p14="http://schemas.microsoft.com/office/powerpoint/2010/main" val="1488505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E15D2-1815-4E10-9FD4-835CFE45ED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ADD235-1EAC-AE5A-4E6C-F95CEB056A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1F9A7E-3A54-22B7-8587-A2BC6AA24D95}"/>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580C0EE8-C03D-8577-B8D1-ED1608239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D435B2-65A4-BC39-C5FC-1E3CBE5DF8FC}"/>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491226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68329-DB08-E627-CD51-A602087638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AD2D28E-E973-2F24-A580-F7BFD9FFD8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DD45F2-D1A7-4257-A999-862C0E21A416}"/>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DDBA3BD2-779D-1D4E-48A7-88076439C6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A3BAA1-D5A7-3651-40C1-C31DD167EF95}"/>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19161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6274A8-2808-0760-6C4F-747CB2D1C1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0633E5-ED61-6D25-58E5-3C10434277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310FE0-2331-64E4-3D7F-158915F5663B}"/>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85478327-7E0E-BEA5-EF6E-36FC80533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20B08E-E214-08C1-2D81-9FABEF8DEE04}"/>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182038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EA57715F-F6B6-40A5-A62C-C3243AD238C3}" type="datetimeFigureOut">
              <a:rPr lang="en-US" smtClean="0"/>
              <a:t>12-Oct-22</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3EB2E4A2-4B6D-42D3-BAA1-BEEFAF4F8E7F}"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82968329"/>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1"/>
            <a:ext cx="9692640" cy="672704"/>
          </a:xfrm>
        </p:spPr>
        <p:txBody>
          <a:bodyPr/>
          <a:lstStyle/>
          <a:p>
            <a:r>
              <a:rPr lang="en-US" dirty="0"/>
              <a:t>Click to edit Master title style</a:t>
            </a:r>
          </a:p>
        </p:txBody>
      </p:sp>
      <p:sp>
        <p:nvSpPr>
          <p:cNvPr id="3" name="Content Placeholder 2"/>
          <p:cNvSpPr>
            <a:spLocks noGrp="1"/>
          </p:cNvSpPr>
          <p:nvPr>
            <p:ph idx="1"/>
          </p:nvPr>
        </p:nvSpPr>
        <p:spPr>
          <a:xfrm>
            <a:off x="1261872" y="1429038"/>
            <a:ext cx="8595360" cy="4751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dirty="0"/>
              <a:t>12-Oct-22</a:t>
            </a:fld>
            <a:endParaRPr lang="en-US" dirty="0"/>
          </a:p>
        </p:txBody>
      </p:sp>
      <p:sp>
        <p:nvSpPr>
          <p:cNvPr id="6" name="Slide Number Placeholder 5"/>
          <p:cNvSpPr>
            <a:spLocks noGrp="1"/>
          </p:cNvSpPr>
          <p:nvPr>
            <p:ph type="sldNum" sz="quarter" idx="12"/>
          </p:nvPr>
        </p:nvSpPr>
        <p:spPr/>
        <p:txBody>
          <a:bodyPr>
            <a:normAutofit/>
          </a:bodyPr>
          <a:lstStyle>
            <a:lvl1pPr>
              <a:defRPr sz="32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948422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57715F-F6B6-40A5-A62C-C3243AD238C3}" type="datetimeFigureOut">
              <a:rPr lang="en-US" smtClean="0"/>
              <a:t>12-Oct-22</a:t>
            </a:fld>
            <a:endParaRPr lang="en-US"/>
          </a:p>
        </p:txBody>
      </p:sp>
      <p:sp>
        <p:nvSpPr>
          <p:cNvPr id="6" name="Slide Number Placeholder 5"/>
          <p:cNvSpPr>
            <a:spLocks noGrp="1"/>
          </p:cNvSpPr>
          <p:nvPr>
            <p:ph type="sldNum" sz="quarter" idx="12"/>
          </p:nvPr>
        </p:nvSpPr>
        <p:spPr/>
        <p:txBody>
          <a:bodyPr/>
          <a:lstStyle/>
          <a:p>
            <a:fld id="{3EB2E4A2-4B6D-42D3-BAA1-BEEFAF4F8E7F}"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091910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9692640" cy="79217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57715F-F6B6-40A5-A62C-C3243AD238C3}" type="datetimeFigureOut">
              <a:rPr lang="en-US" smtClean="0"/>
              <a:t>12-Oct-22</a:t>
            </a:fld>
            <a:endParaRPr lang="en-US"/>
          </a:p>
        </p:txBody>
      </p:sp>
      <p:sp>
        <p:nvSpPr>
          <p:cNvPr id="7" name="Slide Number Placeholder 6"/>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30235192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57715F-F6B6-40A5-A62C-C3243AD238C3}" type="datetimeFigureOut">
              <a:rPr lang="en-US" smtClean="0"/>
              <a:t>12-Oct-22</a:t>
            </a:fld>
            <a:endParaRPr lang="en-US"/>
          </a:p>
        </p:txBody>
      </p:sp>
      <p:sp>
        <p:nvSpPr>
          <p:cNvPr id="9" name="Slide Number Placeholder 8"/>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724005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a:xfrm>
            <a:off x="1261872" y="365760"/>
            <a:ext cx="9692640" cy="778389"/>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EA57715F-F6B6-40A5-A62C-C3243AD238C3}" type="datetimeFigureOut">
              <a:rPr lang="en-US" smtClean="0"/>
              <a:t>12-Oct-22</a:t>
            </a:fld>
            <a:endParaRPr lang="en-US"/>
          </a:p>
        </p:txBody>
      </p:sp>
      <p:sp>
        <p:nvSpPr>
          <p:cNvPr id="5" name="Slide Number Placeholder 4"/>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5669265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57715F-F6B6-40A5-A62C-C3243AD238C3}" type="datetimeFigureOut">
              <a:rPr lang="en-US" smtClean="0"/>
              <a:t>12-Oct-22</a:t>
            </a:fld>
            <a:endParaRPr lang="en-US"/>
          </a:p>
        </p:txBody>
      </p:sp>
      <p:sp>
        <p:nvSpPr>
          <p:cNvPr id="4" name="Slide Number Placeholder 3"/>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28803341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57715F-F6B6-40A5-A62C-C3243AD238C3}" type="datetimeFigureOut">
              <a:rPr lang="en-US" smtClean="0"/>
              <a:t>12-Oct-22</a:t>
            </a:fld>
            <a:endParaRPr lang="en-US"/>
          </a:p>
        </p:txBody>
      </p:sp>
      <p:sp>
        <p:nvSpPr>
          <p:cNvPr id="7" name="Slide Number Placeholder 6"/>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1363115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274BD-223D-6F9C-8963-607600BA76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535856-39BB-BFEF-AF71-8F96514E0D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12A20C-24AC-602E-6C37-B645792055CF}"/>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17BE7337-D0D8-7DE6-1DE6-6C5E8647BC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E37BAC-FBAC-99D9-50ED-5EBD866CA6BD}"/>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5999583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57715F-F6B6-40A5-A62C-C3243AD238C3}" type="datetimeFigureOut">
              <a:rPr lang="en-US" smtClean="0"/>
              <a:t>12-Oct-22</a:t>
            </a:fld>
            <a:endParaRPr lang="en-US"/>
          </a:p>
        </p:txBody>
      </p:sp>
      <p:sp>
        <p:nvSpPr>
          <p:cNvPr id="7" name="Slide Number Placeholder 6"/>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38720272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57715F-F6B6-40A5-A62C-C3243AD238C3}" type="datetimeFigureOut">
              <a:rPr lang="en-US" smtClean="0"/>
              <a:t>12-Oct-22</a:t>
            </a:fld>
            <a:endParaRPr lang="en-US"/>
          </a:p>
        </p:txBody>
      </p:sp>
      <p:sp>
        <p:nvSpPr>
          <p:cNvPr id="5" name="Footer Placeholder 4"/>
          <p:cNvSpPr>
            <a:spLocks noGrp="1"/>
          </p:cNvSpPr>
          <p:nvPr>
            <p:ph type="ftr" sz="quarter" idx="11"/>
          </p:nvPr>
        </p:nvSpPr>
        <p:spPr>
          <a:xfrm rot="16200000">
            <a:off x="9959342" y="4046537"/>
            <a:ext cx="3581400" cy="365125"/>
          </a:xfrm>
        </p:spPr>
        <p:txBody>
          <a:bodyPr/>
          <a:lstStyle/>
          <a:p>
            <a:r>
              <a:rPr lang="en-US" dirty="0"/>
              <a:t>Project </a:t>
            </a:r>
            <a:r>
              <a:rPr lang="en-US" dirty="0" err="1"/>
              <a:t>Akupara</a:t>
            </a:r>
            <a:r>
              <a:rPr lang="en-US" dirty="0"/>
              <a:t>: </a:t>
            </a:r>
          </a:p>
          <a:p>
            <a:r>
              <a:rPr lang="en-US" dirty="0"/>
              <a:t>Embedding-based information retrieval for all</a:t>
            </a:r>
          </a:p>
        </p:txBody>
      </p:sp>
      <p:sp>
        <p:nvSpPr>
          <p:cNvPr id="6" name="Slide Number Placeholder 5"/>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14193288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57715F-F6B6-40A5-A62C-C3243AD238C3}" type="datetimeFigureOut">
              <a:rPr lang="en-US" smtClean="0"/>
              <a:t>12-Oct-22</a:t>
            </a:fld>
            <a:endParaRPr lang="en-US"/>
          </a:p>
        </p:txBody>
      </p:sp>
      <p:sp>
        <p:nvSpPr>
          <p:cNvPr id="5" name="Footer Placeholder 4"/>
          <p:cNvSpPr>
            <a:spLocks noGrp="1"/>
          </p:cNvSpPr>
          <p:nvPr>
            <p:ph type="ftr" sz="quarter" idx="11"/>
          </p:nvPr>
        </p:nvSpPr>
        <p:spPr/>
        <p:txBody>
          <a:bodyPr/>
          <a:lstStyle/>
          <a:p>
            <a:r>
              <a:rPr lang="en-US" dirty="0"/>
              <a:t>Project </a:t>
            </a:r>
            <a:r>
              <a:rPr lang="en-US" dirty="0" err="1"/>
              <a:t>Akupara</a:t>
            </a:r>
            <a:r>
              <a:rPr lang="en-US" dirty="0"/>
              <a:t>: </a:t>
            </a:r>
          </a:p>
          <a:p>
            <a:r>
              <a:rPr lang="en-US" dirty="0"/>
              <a:t>Embedding-based information retrieval for all</a:t>
            </a:r>
          </a:p>
        </p:txBody>
      </p:sp>
      <p:sp>
        <p:nvSpPr>
          <p:cNvPr id="6" name="Slide Number Placeholder 5"/>
          <p:cNvSpPr>
            <a:spLocks noGrp="1"/>
          </p:cNvSpPr>
          <p:nvPr>
            <p:ph type="sldNum" sz="quarter" idx="12"/>
          </p:nvPr>
        </p:nvSpPr>
        <p:spPr/>
        <p:txBody>
          <a:bodyPr/>
          <a:lstStyle/>
          <a:p>
            <a:fld id="{3EB2E4A2-4B6D-42D3-BAA1-BEEFAF4F8E7F}" type="slidenum">
              <a:rPr lang="en-US" smtClean="0"/>
              <a:t>‹#›</a:t>
            </a:fld>
            <a:endParaRPr lang="en-US"/>
          </a:p>
        </p:txBody>
      </p:sp>
    </p:spTree>
    <p:extLst>
      <p:ext uri="{BB962C8B-B14F-4D97-AF65-F5344CB8AC3E}">
        <p14:creationId xmlns:p14="http://schemas.microsoft.com/office/powerpoint/2010/main" val="33437241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838531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2176980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0442202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907273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209524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7345555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423663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E5F31-48AC-D93C-C7B1-45EBE63140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E623EB-F4B0-EEDE-5B63-97763296D4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D5952E-3DB9-F52A-E310-3C2B50A7C967}"/>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EDFD7755-E2F9-CB74-F7E5-E975DC73C0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D0FC5-7A85-99FF-0915-287AD99C920D}"/>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855861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42312504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8316967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97320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12-Oct-22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37039730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accent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accent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949597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6BB8D-CD47-6083-762B-38A56A7F2C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F82EF7-8149-A186-1C73-ED7A15C943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DF3416-39F2-D48A-3C7B-B7CFFDE173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5E5081-5E76-54E3-8421-65D3264DFDF5}"/>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6" name="Footer Placeholder 5">
            <a:extLst>
              <a:ext uri="{FF2B5EF4-FFF2-40B4-BE49-F238E27FC236}">
                <a16:creationId xmlns:a16="http://schemas.microsoft.com/office/drawing/2014/main" id="{7FAC39E8-54C5-C6B3-C5B0-B6E3146047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C4533A-64B4-5C48-787F-C55127273FE5}"/>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3236513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B8AEE-23D5-D338-F347-77115CF042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F36B1E-6842-F80F-099F-9672119B99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045B8D-D300-4D97-4A23-0E8F1EDFB4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74DE32-5B4C-FA45-C12F-FBDD4AC9D0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E2B258-26D7-CD2F-99A4-219DAF7A90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E520F1-2534-0F14-DFF1-0C54C74E8D52}"/>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8" name="Footer Placeholder 7">
            <a:extLst>
              <a:ext uri="{FF2B5EF4-FFF2-40B4-BE49-F238E27FC236}">
                <a16:creationId xmlns:a16="http://schemas.microsoft.com/office/drawing/2014/main" id="{D34077DB-AB69-53BF-D445-94455E0569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33F06D-3620-9DB8-0467-F98702900FA7}"/>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3250772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DB654-2D46-A53A-0B6B-D85E74BD9E0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6ADF69-8697-B6BA-09B3-EC8A25E17146}"/>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4" name="Footer Placeholder 3">
            <a:extLst>
              <a:ext uri="{FF2B5EF4-FFF2-40B4-BE49-F238E27FC236}">
                <a16:creationId xmlns:a16="http://schemas.microsoft.com/office/drawing/2014/main" id="{ACE48F3B-BECF-6E99-D9EE-12B36B16B4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829670-7CB0-6730-7AC8-88E118E5B2CA}"/>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3325602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707D9E-AFE0-5D81-FE51-C88BFF9E9DE4}"/>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3" name="Footer Placeholder 2">
            <a:extLst>
              <a:ext uri="{FF2B5EF4-FFF2-40B4-BE49-F238E27FC236}">
                <a16:creationId xmlns:a16="http://schemas.microsoft.com/office/drawing/2014/main" id="{EF0363B2-F15B-7310-F67B-5344C933D1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96579B-EC66-8308-1858-42631A0ED3F0}"/>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2102987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A062F-9757-E5B1-C7E2-7A1874D2F2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C45BAD-E60E-C721-EDB1-CD7F533DB8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D643CC-552E-366C-7E13-BE26574211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476353-6C4F-B21D-B9A2-A8E6D438AEE0}"/>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6" name="Footer Placeholder 5">
            <a:extLst>
              <a:ext uri="{FF2B5EF4-FFF2-40B4-BE49-F238E27FC236}">
                <a16:creationId xmlns:a16="http://schemas.microsoft.com/office/drawing/2014/main" id="{138FE0D2-3411-2EDB-62CF-D174B8797A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212409-A256-E1D6-59EB-FF0E5FFC33A6}"/>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139530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2D64-3A63-89C5-3FEC-2A1FDF270A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35FD3B-EA13-2EC0-D8F1-94C3647F41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B0A1B1-B42B-5C96-50AC-16E14072F1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7C1287-C9B3-C658-FAE9-B1F7C724FEF7}"/>
              </a:ext>
            </a:extLst>
          </p:cNvPr>
          <p:cNvSpPr>
            <a:spLocks noGrp="1"/>
          </p:cNvSpPr>
          <p:nvPr>
            <p:ph type="dt" sz="half" idx="10"/>
          </p:nvPr>
        </p:nvSpPr>
        <p:spPr/>
        <p:txBody>
          <a:bodyPr/>
          <a:lstStyle/>
          <a:p>
            <a:fld id="{CA1C518D-6D39-4ED6-9E79-8C0D81B7CB40}" type="datetimeFigureOut">
              <a:rPr lang="en-US" smtClean="0"/>
              <a:t>12-Oct-22</a:t>
            </a:fld>
            <a:endParaRPr lang="en-US"/>
          </a:p>
        </p:txBody>
      </p:sp>
      <p:sp>
        <p:nvSpPr>
          <p:cNvPr id="6" name="Footer Placeholder 5">
            <a:extLst>
              <a:ext uri="{FF2B5EF4-FFF2-40B4-BE49-F238E27FC236}">
                <a16:creationId xmlns:a16="http://schemas.microsoft.com/office/drawing/2014/main" id="{C6EE121E-093D-A5F1-CC6C-EB51FE6FF5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A0EAC7-0BD9-31EC-638B-B32FE0B6DEF0}"/>
              </a:ext>
            </a:extLst>
          </p:cNvPr>
          <p:cNvSpPr>
            <a:spLocks noGrp="1"/>
          </p:cNvSpPr>
          <p:nvPr>
            <p:ph type="sldNum" sz="quarter" idx="12"/>
          </p:nvPr>
        </p:nvSpPr>
        <p:spPr/>
        <p:txBody>
          <a:bodyPr/>
          <a:lstStyle/>
          <a:p>
            <a:fld id="{4BF7059A-A0D9-4517-8D00-6BD2BA33F754}" type="slidenum">
              <a:rPr lang="en-US" smtClean="0"/>
              <a:t>‹#›</a:t>
            </a:fld>
            <a:endParaRPr lang="en-US"/>
          </a:p>
        </p:txBody>
      </p:sp>
    </p:spTree>
    <p:extLst>
      <p:ext uri="{BB962C8B-B14F-4D97-AF65-F5344CB8AC3E}">
        <p14:creationId xmlns:p14="http://schemas.microsoft.com/office/powerpoint/2010/main" val="798331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5A5769-1D10-9ED4-B130-1F4BF42347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F09777-DBF1-B955-C12F-EDBA320D94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918413-96D1-7DA3-854B-1B22E33280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1C518D-6D39-4ED6-9E79-8C0D81B7CB40}" type="datetimeFigureOut">
              <a:rPr lang="en-US" smtClean="0"/>
              <a:t>12-Oct-22</a:t>
            </a:fld>
            <a:endParaRPr lang="en-US"/>
          </a:p>
        </p:txBody>
      </p:sp>
      <p:sp>
        <p:nvSpPr>
          <p:cNvPr id="5" name="Footer Placeholder 4">
            <a:extLst>
              <a:ext uri="{FF2B5EF4-FFF2-40B4-BE49-F238E27FC236}">
                <a16:creationId xmlns:a16="http://schemas.microsoft.com/office/drawing/2014/main" id="{1F4B2A21-153F-67BD-1F82-AA8B00D431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0E2746-1AF3-023D-EFCF-1A37385B9E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F7059A-A0D9-4517-8D00-6BD2BA33F754}" type="slidenum">
              <a:rPr lang="en-US" smtClean="0"/>
              <a:t>‹#›</a:t>
            </a:fld>
            <a:endParaRPr lang="en-US"/>
          </a:p>
        </p:txBody>
      </p:sp>
    </p:spTree>
    <p:extLst>
      <p:ext uri="{BB962C8B-B14F-4D97-AF65-F5344CB8AC3E}">
        <p14:creationId xmlns:p14="http://schemas.microsoft.com/office/powerpoint/2010/main" val="1339050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657608" y="0"/>
            <a:ext cx="549631"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979925" y="998539"/>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73ED0CC-082F-4160-86E5-0D6041F12778}" type="datetime1">
              <a:rPr lang="en-US" smtClean="0"/>
              <a:t>12-Oct-22</a:t>
            </a:fld>
            <a:endParaRPr lang="en-US"/>
          </a:p>
        </p:txBody>
      </p:sp>
      <p:sp>
        <p:nvSpPr>
          <p:cNvPr id="5" name="Footer Placeholder 4"/>
          <p:cNvSpPr>
            <a:spLocks noGrp="1"/>
          </p:cNvSpPr>
          <p:nvPr>
            <p:ph type="ftr" sz="quarter" idx="3"/>
          </p:nvPr>
        </p:nvSpPr>
        <p:spPr>
          <a:xfrm rot="16200000">
            <a:off x="10141725" y="4042578"/>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r>
              <a:rPr lang="en-US" dirty="0"/>
              <a:t>Project </a:t>
            </a:r>
            <a:r>
              <a:rPr lang="en-US" dirty="0" err="1"/>
              <a:t>Akupara</a:t>
            </a:r>
            <a:r>
              <a:rPr lang="en-US" dirty="0"/>
              <a:t>: </a:t>
            </a:r>
          </a:p>
          <a:p>
            <a:r>
              <a:rPr lang="en-US" dirty="0"/>
              <a:t>Embedding-based information retrieval for all</a:t>
            </a:r>
          </a:p>
        </p:txBody>
      </p:sp>
      <p:sp>
        <p:nvSpPr>
          <p:cNvPr id="6" name="Slide Number Placeholder 5"/>
          <p:cNvSpPr>
            <a:spLocks noGrp="1"/>
          </p:cNvSpPr>
          <p:nvPr>
            <p:ph type="sldNum" sz="quarter" idx="4"/>
          </p:nvPr>
        </p:nvSpPr>
        <p:spPr>
          <a:xfrm>
            <a:off x="11657610" y="6172200"/>
            <a:ext cx="549630" cy="593725"/>
          </a:xfrm>
          <a:prstGeom prst="rect">
            <a:avLst/>
          </a:prstGeom>
        </p:spPr>
        <p:txBody>
          <a:bodyPr vert="horz" lIns="45720" tIns="45720" rIns="45720" bIns="45720" rtlCol="0" anchor="ctr">
            <a:normAutofit/>
          </a:bodyPr>
          <a:lstStyle>
            <a:lvl1pPr algn="ctr">
              <a:defRPr sz="2800">
                <a:solidFill>
                  <a:schemeClr val="tx2">
                    <a:lumMod val="60000"/>
                    <a:lumOff val="40000"/>
                  </a:schemeClr>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77115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12-Oct-22</a:t>
            </a:fld>
            <a:endParaRPr lang="en-US"/>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7AA8CBFF-30CF-41F7-AB93-E4A2C6B5CF3D}"/>
              </a:ext>
            </a:extLst>
          </p:cNvPr>
          <p:cNvSpPr txBox="1"/>
          <p:nvPr userDrawn="1">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33999544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3.xml"/><Relationship Id="rId1" Type="http://schemas.openxmlformats.org/officeDocument/2006/relationships/tags" Target="../tags/tag8.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ags" Target="../tags/tag9.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1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ags" Target="../tags/tag1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tags" Target="../tags/tag12.xml"/><Relationship Id="rId5" Type="http://schemas.openxmlformats.org/officeDocument/2006/relationships/image" Target="../media/image18.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tags" Target="../tags/tag1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ags" Target="../tags/tag1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3.xml"/><Relationship Id="rId1" Type="http://schemas.openxmlformats.org/officeDocument/2006/relationships/tags" Target="../tags/tag15.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hyperlink" Target="http://big-ann-benchmarks.com/" TargetMode="External"/><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hyperlink" Target="https://ai.facebook.com/blog/using-ai-to-detect-covid-19-misinformation-and-exploitative-content" TargetMode="External"/><Relationship Id="rId7" Type="http://schemas.openxmlformats.org/officeDocument/2006/relationships/hyperlink" Target="https://arxiv.org/abs/1409.4842"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hyperlink" Target="https://www.cv-foundation.org/openaccess/content_cvpr_2016/app/S09-38.pdf" TargetMode="External"/><Relationship Id="rId5" Type="http://schemas.openxmlformats.org/officeDocument/2006/relationships/hyperlink" Target="https://dl.acm.org/doi/10.1145/2505515.2505665" TargetMode="External"/><Relationship Id="rId4" Type="http://schemas.openxmlformats.org/officeDocument/2006/relationships/hyperlink" Target="https://arxiv.org/abs/1709.01507"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Microsoft/DiskANN"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hyperlink" Target="https://big-ann-benchmarks.com/" TargetMode="Externa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8.sv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1">
            <a:extLst>
              <a:ext uri="{FF2B5EF4-FFF2-40B4-BE49-F238E27FC236}">
                <a16:creationId xmlns:a16="http://schemas.microsoft.com/office/drawing/2014/main" id="{A7EEC0BF-FB47-4824-810E-87C127B907D8}"/>
              </a:ext>
            </a:extLst>
          </p:cNvPr>
          <p:cNvPicPr>
            <a:picLocks noChangeAspect="1"/>
          </p:cNvPicPr>
          <p:nvPr/>
        </p:nvPicPr>
        <p:blipFill rotWithShape="1">
          <a:blip r:embed="rId3">
            <a:grayscl/>
          </a:blip>
          <a:srcRect t="2677" b="22323"/>
          <a:stretch/>
        </p:blipFill>
        <p:spPr>
          <a:xfrm>
            <a:off x="20" y="0"/>
            <a:ext cx="12191980" cy="6857990"/>
          </a:xfrm>
          <a:prstGeom prst="rect">
            <a:avLst/>
          </a:prstGeom>
        </p:spPr>
      </p:pic>
      <p:sp>
        <p:nvSpPr>
          <p:cNvPr id="2" name="TextBox 1">
            <a:extLst>
              <a:ext uri="{FF2B5EF4-FFF2-40B4-BE49-F238E27FC236}">
                <a16:creationId xmlns:a16="http://schemas.microsoft.com/office/drawing/2014/main" id="{A357E1F4-84AF-4150-8632-462AB089E59A}"/>
              </a:ext>
            </a:extLst>
          </p:cNvPr>
          <p:cNvSpPr txBox="1"/>
          <p:nvPr/>
        </p:nvSpPr>
        <p:spPr>
          <a:xfrm>
            <a:off x="0" y="0"/>
            <a:ext cx="12191980" cy="369332"/>
          </a:xfrm>
          <a:prstGeom prst="rect">
            <a:avLst/>
          </a:prstGeom>
          <a:noFill/>
        </p:spPr>
        <p:txBody>
          <a:bodyPr wrap="square" rtlCol="0">
            <a:spAutoFit/>
          </a:bodyPr>
          <a:lstStyle/>
          <a:p>
            <a:endParaRPr lang="en-US" dirty="0"/>
          </a:p>
        </p:txBody>
      </p:sp>
      <p:sp>
        <p:nvSpPr>
          <p:cNvPr id="3" name="Rectangle 2">
            <a:extLst>
              <a:ext uri="{FF2B5EF4-FFF2-40B4-BE49-F238E27FC236}">
                <a16:creationId xmlns:a16="http://schemas.microsoft.com/office/drawing/2014/main" id="{DC3729B7-1775-4467-9B7E-1E8E3589AB0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TextBox 4">
            <a:extLst>
              <a:ext uri="{FF2B5EF4-FFF2-40B4-BE49-F238E27FC236}">
                <a16:creationId xmlns:a16="http://schemas.microsoft.com/office/drawing/2014/main" id="{BE2BB412-B634-458C-9ECA-2D7C163FB82F}"/>
              </a:ext>
            </a:extLst>
          </p:cNvPr>
          <p:cNvSpPr txBox="1"/>
          <p:nvPr/>
        </p:nvSpPr>
        <p:spPr>
          <a:xfrm>
            <a:off x="0" y="0"/>
            <a:ext cx="12192020" cy="2462213"/>
          </a:xfrm>
          <a:prstGeom prst="rect">
            <a:avLst/>
          </a:prstGeom>
          <a:solidFill>
            <a:schemeClr val="bg1">
              <a:lumMod val="85000"/>
              <a:lumOff val="15000"/>
            </a:schemeClr>
          </a:solidFill>
        </p:spPr>
        <p:txBody>
          <a:bodyPr wrap="square" rtlCol="0">
            <a:spAutoFit/>
          </a:bodyPr>
          <a:lstStyle/>
          <a:p>
            <a:pPr lvl="0" eaLnBrk="0" fontAlgn="base" hangingPunct="0">
              <a:spcBef>
                <a:spcPts val="600"/>
              </a:spcBef>
              <a:spcAft>
                <a:spcPct val="0"/>
              </a:spcAft>
            </a:pPr>
            <a:endParaRPr lang="en-US" altLang="en-US" sz="600" dirty="0"/>
          </a:p>
          <a:p>
            <a:pPr lvl="0" algn="ctr" eaLnBrk="0" fontAlgn="base" hangingPunct="0">
              <a:spcBef>
                <a:spcPts val="600"/>
              </a:spcBef>
              <a:spcAft>
                <a:spcPct val="0"/>
              </a:spcAft>
            </a:pPr>
            <a:r>
              <a:rPr lang="en-US" sz="3200" b="0" i="1" dirty="0">
                <a:solidFill>
                  <a:srgbClr val="404040"/>
                </a:solidFill>
                <a:effectLst/>
                <a:latin typeface="PT Serif" panose="020B0604020202020204" pitchFamily="18" charset="0"/>
              </a:rPr>
              <a:t>Approximate Nearest Neighbor Search algorithms for                     web-scale search and recommendation</a:t>
            </a:r>
          </a:p>
          <a:p>
            <a:pPr lvl="0" algn="ctr" eaLnBrk="0" fontAlgn="base" hangingPunct="0">
              <a:spcBef>
                <a:spcPts val="600"/>
              </a:spcBef>
              <a:spcAft>
                <a:spcPct val="0"/>
              </a:spcAft>
            </a:pPr>
            <a:r>
              <a:rPr lang="en-US" altLang="en-US" sz="1600" b="1" dirty="0">
                <a:latin typeface="Consolas" panose="020B0609020204030204" pitchFamily="49" charset="0"/>
                <a:ea typeface="Yu Gothic Light" panose="020B0300000000000000" pitchFamily="34" charset="-128"/>
                <a:cs typeface="Times New Roman" panose="02020603050405020304" pitchFamily="18" charset="0"/>
              </a:rPr>
              <a:t>Presenter: Harsha Simhadri (Microsoft Research India)</a:t>
            </a:r>
          </a:p>
          <a:p>
            <a:pPr lvl="0" algn="ctr" eaLnBrk="0" fontAlgn="base" hangingPunct="0">
              <a:spcBef>
                <a:spcPts val="600"/>
              </a:spcBef>
              <a:spcAft>
                <a:spcPct val="0"/>
              </a:spcAft>
            </a:pPr>
            <a:r>
              <a:rPr lang="en-US" altLang="en-US" sz="1600" b="1" dirty="0">
                <a:latin typeface="Consolas" panose="020B0609020204030204" pitchFamily="49" charset="0"/>
                <a:ea typeface="Yu Gothic Light" panose="020B0300000000000000" pitchFamily="34" charset="-128"/>
                <a:cs typeface="Times New Roman" panose="02020603050405020304" pitchFamily="18" charset="0"/>
              </a:rPr>
              <a:t>Based on work with: Ravishankar Krishnaswamy (MSR India), Gopal Srinivasa (MSR India), </a:t>
            </a:r>
            <a:r>
              <a:rPr lang="en-US" altLang="en-US" sz="1600" b="1" dirty="0" err="1">
                <a:latin typeface="Consolas" panose="020B0609020204030204" pitchFamily="49" charset="0"/>
                <a:ea typeface="Yu Gothic Light" panose="020B0300000000000000" pitchFamily="34" charset="-128"/>
                <a:cs typeface="Times New Roman" panose="02020603050405020304" pitchFamily="18" charset="0"/>
              </a:rPr>
              <a:t>Sujas</a:t>
            </a:r>
            <a:r>
              <a:rPr lang="en-US" altLang="en-US" sz="1600" b="1" dirty="0">
                <a:latin typeface="Consolas" panose="020B0609020204030204" pitchFamily="49" charset="0"/>
                <a:ea typeface="Yu Gothic Light" panose="020B0300000000000000" pitchFamily="34" charset="-128"/>
                <a:cs typeface="Times New Roman" panose="02020603050405020304" pitchFamily="18" charset="0"/>
              </a:rPr>
              <a:t> J Subramanya (CMU), Aditi Singh (U. Wisconsin), Rohan Kadekodi(UT), Devvrit (UT), Shikhar Jaiswal (MSR India), Magdalen Dobson(CMU), Siddharth Gollapudi (MSR India), Neel Karia (Columbia), Varun Sivasankaran (MSR India)</a:t>
            </a:r>
          </a:p>
        </p:txBody>
      </p:sp>
    </p:spTree>
    <p:extLst>
      <p:ext uri="{BB962C8B-B14F-4D97-AF65-F5344CB8AC3E}">
        <p14:creationId xmlns:p14="http://schemas.microsoft.com/office/powerpoint/2010/main" val="592157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CF6FBDFE-1C72-4D4D-952F-2097FB2304FB}"/>
              </a:ext>
            </a:extLst>
          </p:cNvPr>
          <p:cNvPicPr>
            <a:picLocks noChangeAspect="1"/>
          </p:cNvPicPr>
          <p:nvPr/>
        </p:nvPicPr>
        <p:blipFill>
          <a:blip r:embed="rId4"/>
          <a:stretch>
            <a:fillRect/>
          </a:stretch>
        </p:blipFill>
        <p:spPr>
          <a:xfrm>
            <a:off x="6279746" y="1086438"/>
            <a:ext cx="5378858" cy="5241842"/>
          </a:xfrm>
          <a:prstGeom prst="rect">
            <a:avLst/>
          </a:prstGeom>
        </p:spPr>
      </p:pic>
      <p:sp>
        <p:nvSpPr>
          <p:cNvPr id="30" name="Rectangle: Rounded Corners 29">
            <a:extLst>
              <a:ext uri="{FF2B5EF4-FFF2-40B4-BE49-F238E27FC236}">
                <a16:creationId xmlns:a16="http://schemas.microsoft.com/office/drawing/2014/main" id="{9E4181EE-31C9-4D17-B53B-5BED077523FB}"/>
              </a:ext>
            </a:extLst>
          </p:cNvPr>
          <p:cNvSpPr/>
          <p:nvPr/>
        </p:nvSpPr>
        <p:spPr>
          <a:xfrm>
            <a:off x="774698" y="1378786"/>
            <a:ext cx="5245353" cy="2441566"/>
          </a:xfrm>
          <a:prstGeom prst="roundRect">
            <a:avLst>
              <a:gd name="adj" fmla="val 3894"/>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928C90B-F390-4251-96E9-DB1EBEC33F51}"/>
              </a:ext>
            </a:extLst>
          </p:cNvPr>
          <p:cNvSpPr>
            <a:spLocks noGrp="1"/>
          </p:cNvSpPr>
          <p:nvPr>
            <p:ph type="title"/>
          </p:nvPr>
        </p:nvSpPr>
        <p:spPr>
          <a:xfrm>
            <a:off x="551792" y="175849"/>
            <a:ext cx="10894789" cy="672704"/>
          </a:xfrm>
        </p:spPr>
        <p:txBody>
          <a:bodyPr>
            <a:normAutofit fontScale="90000"/>
          </a:bodyPr>
          <a:lstStyle/>
          <a:p>
            <a:r>
              <a:rPr lang="en-US" sz="3200" dirty="0"/>
              <a:t>DiskANN [NeurIPS’19]: High recall, low latency via hybrid DRAM+SSD index</a:t>
            </a:r>
          </a:p>
        </p:txBody>
      </p:sp>
      <p:sp>
        <p:nvSpPr>
          <p:cNvPr id="4" name="Date Placeholder 3">
            <a:extLst>
              <a:ext uri="{FF2B5EF4-FFF2-40B4-BE49-F238E27FC236}">
                <a16:creationId xmlns:a16="http://schemas.microsoft.com/office/drawing/2014/main" id="{817983F8-0D17-4A70-82F4-7156500A77D3}"/>
              </a:ext>
            </a:extLst>
          </p:cNvPr>
          <p:cNvSpPr>
            <a:spLocks noGrp="1"/>
          </p:cNvSpPr>
          <p:nvPr>
            <p:ph type="dt" sz="half" idx="10"/>
          </p:nvPr>
        </p:nvSpPr>
        <p:spPr/>
        <p:txBody>
          <a:bodyPr/>
          <a:lstStyle/>
          <a:p>
            <a:fld id="{AF479991-4FB1-4F5B-8E2C-7E075994AC6F}" type="datetime1">
              <a:rPr lang="en-US" smtClean="0"/>
              <a:t>12-Oct-22</a:t>
            </a:fld>
            <a:endParaRPr lang="en-US"/>
          </a:p>
        </p:txBody>
      </p:sp>
      <p:sp>
        <p:nvSpPr>
          <p:cNvPr id="15" name="Slide Number Placeholder 14">
            <a:extLst>
              <a:ext uri="{FF2B5EF4-FFF2-40B4-BE49-F238E27FC236}">
                <a16:creationId xmlns:a16="http://schemas.microsoft.com/office/drawing/2014/main" id="{5C3AE8AF-A3BA-4A10-B82E-7337353DAAE7}"/>
              </a:ext>
            </a:extLst>
          </p:cNvPr>
          <p:cNvSpPr>
            <a:spLocks noGrp="1"/>
          </p:cNvSpPr>
          <p:nvPr>
            <p:ph type="sldNum" sz="quarter" idx="12"/>
          </p:nvPr>
        </p:nvSpPr>
        <p:spPr/>
        <p:txBody>
          <a:bodyPr>
            <a:normAutofit/>
          </a:bodyPr>
          <a:lstStyle/>
          <a:p>
            <a:fld id="{7BA31737-66ED-4538-8E4A-5B6F08D0267E}" type="slidenum">
              <a:rPr lang="en-US" smtClean="0"/>
              <a:t>10</a:t>
            </a:fld>
            <a:endParaRPr lang="en-US"/>
          </a:p>
        </p:txBody>
      </p:sp>
      <p:sp>
        <p:nvSpPr>
          <p:cNvPr id="7" name="Flowchart: Connector 6">
            <a:extLst>
              <a:ext uri="{FF2B5EF4-FFF2-40B4-BE49-F238E27FC236}">
                <a16:creationId xmlns:a16="http://schemas.microsoft.com/office/drawing/2014/main" id="{26C89B21-00FB-404F-8F4A-30EDFB1B24ED}"/>
              </a:ext>
            </a:extLst>
          </p:cNvPr>
          <p:cNvSpPr/>
          <p:nvPr/>
        </p:nvSpPr>
        <p:spPr>
          <a:xfrm>
            <a:off x="9082024" y="3592498"/>
            <a:ext cx="93306" cy="83975"/>
          </a:xfrm>
          <a:prstGeom prst="flowChartConnec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a:extLst>
              <a:ext uri="{FF2B5EF4-FFF2-40B4-BE49-F238E27FC236}">
                <a16:creationId xmlns:a16="http://schemas.microsoft.com/office/drawing/2014/main" id="{CD361C00-22B7-44B1-A1DE-EBDDC53175F9}"/>
              </a:ext>
            </a:extLst>
          </p:cNvPr>
          <p:cNvSpPr/>
          <p:nvPr/>
        </p:nvSpPr>
        <p:spPr>
          <a:xfrm>
            <a:off x="8137144" y="5299378"/>
            <a:ext cx="69109" cy="83851"/>
          </a:xfrm>
          <a:prstGeom prst="flowChartConnector">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19AA8F5-225B-41F3-AA38-7F11726A6BA8}"/>
              </a:ext>
            </a:extLst>
          </p:cNvPr>
          <p:cNvCxnSpPr>
            <a:cxnSpLocks/>
          </p:cNvCxnSpPr>
          <p:nvPr/>
        </p:nvCxnSpPr>
        <p:spPr>
          <a:xfrm>
            <a:off x="8922724" y="3760363"/>
            <a:ext cx="65050" cy="269554"/>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77108F47-5F4E-48B4-BF61-E15C7E48EF00}"/>
              </a:ext>
            </a:extLst>
          </p:cNvPr>
          <p:cNvCxnSpPr>
            <a:cxnSpLocks/>
          </p:cNvCxnSpPr>
          <p:nvPr/>
        </p:nvCxnSpPr>
        <p:spPr>
          <a:xfrm flipH="1">
            <a:off x="8870337" y="4029917"/>
            <a:ext cx="117438" cy="34747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818E8C5C-8072-4385-BFE5-BD166EC77F46}"/>
              </a:ext>
            </a:extLst>
          </p:cNvPr>
          <p:cNvCxnSpPr>
            <a:cxnSpLocks/>
          </p:cNvCxnSpPr>
          <p:nvPr/>
        </p:nvCxnSpPr>
        <p:spPr>
          <a:xfrm flipH="1">
            <a:off x="8710061" y="4377389"/>
            <a:ext cx="160276" cy="35871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2642F165-20CE-4F8E-B8E2-292AE9BDFA8F}"/>
              </a:ext>
            </a:extLst>
          </p:cNvPr>
          <p:cNvCxnSpPr>
            <a:cxnSpLocks/>
          </p:cNvCxnSpPr>
          <p:nvPr/>
        </p:nvCxnSpPr>
        <p:spPr>
          <a:xfrm flipH="1">
            <a:off x="8418461" y="4808101"/>
            <a:ext cx="271800" cy="37440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67B08DD9-30A9-4DAF-BAE2-FFA98D63CF69}"/>
              </a:ext>
            </a:extLst>
          </p:cNvPr>
          <p:cNvCxnSpPr>
            <a:cxnSpLocks/>
          </p:cNvCxnSpPr>
          <p:nvPr/>
        </p:nvCxnSpPr>
        <p:spPr>
          <a:xfrm flipH="1">
            <a:off x="8690261" y="4727249"/>
            <a:ext cx="19800" cy="8085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2A736A39-08E0-4281-97CE-512E0FEF1ED3}"/>
              </a:ext>
            </a:extLst>
          </p:cNvPr>
          <p:cNvSpPr txBox="1"/>
          <p:nvPr/>
        </p:nvSpPr>
        <p:spPr>
          <a:xfrm>
            <a:off x="774698" y="4197016"/>
            <a:ext cx="5245353" cy="1631216"/>
          </a:xfrm>
          <a:prstGeom prst="rect">
            <a:avLst/>
          </a:prstGeom>
          <a:solidFill>
            <a:schemeClr val="bg1">
              <a:lumMod val="85000"/>
            </a:schemeClr>
          </a:solidFill>
        </p:spPr>
        <p:txBody>
          <a:bodyPr wrap="square" rtlCol="0">
            <a:spAutoFit/>
          </a:bodyPr>
          <a:lstStyle/>
          <a:p>
            <a:r>
              <a:rPr lang="en-US" sz="2000" dirty="0" err="1">
                <a:latin typeface="+mj-lt"/>
              </a:rPr>
              <a:t>GreedySearch</a:t>
            </a:r>
            <a:r>
              <a:rPr lang="en-US" sz="2000" dirty="0">
                <a:latin typeface="+mj-lt"/>
              </a:rPr>
              <a:t>(</a:t>
            </a:r>
            <a:r>
              <a:rPr lang="en-US" sz="2000" b="1" i="1" dirty="0">
                <a:latin typeface="+mj-lt"/>
              </a:rPr>
              <a:t>q</a:t>
            </a:r>
            <a:r>
              <a:rPr lang="en-US" sz="2000" dirty="0">
                <a:latin typeface="+mj-lt"/>
              </a:rPr>
              <a:t>)</a:t>
            </a:r>
          </a:p>
          <a:p>
            <a:pPr marL="342900" indent="-342900">
              <a:buFont typeface="Arial" panose="020B0604020202020204" pitchFamily="34" charset="0"/>
              <a:buChar char="•"/>
            </a:pPr>
            <a:r>
              <a:rPr lang="en-US" sz="2000" dirty="0">
                <a:latin typeface="+mj-lt"/>
              </a:rPr>
              <a:t>Let </a:t>
            </a:r>
            <a:r>
              <a:rPr lang="en-US" sz="2000" b="1" i="1" dirty="0">
                <a:latin typeface="+mj-lt"/>
              </a:rPr>
              <a:t>p := s </a:t>
            </a:r>
            <a:r>
              <a:rPr lang="en-US" sz="2000" dirty="0">
                <a:latin typeface="+mj-lt"/>
              </a:rPr>
              <a:t>(start node)</a:t>
            </a:r>
          </a:p>
          <a:p>
            <a:pPr marL="342900" indent="-342900">
              <a:buFont typeface="Arial" panose="020B0604020202020204" pitchFamily="34" charset="0"/>
              <a:buChar char="•"/>
            </a:pPr>
            <a:r>
              <a:rPr lang="en-US" sz="2000" dirty="0">
                <a:latin typeface="+mj-lt"/>
              </a:rPr>
              <a:t>Fetch neighbors of p from SSD </a:t>
            </a:r>
          </a:p>
          <a:p>
            <a:pPr marL="342900" indent="-342900">
              <a:buFont typeface="Arial" panose="020B0604020202020204" pitchFamily="34" charset="0"/>
              <a:buChar char="•"/>
            </a:pPr>
            <a:r>
              <a:rPr lang="en-US" sz="2000" dirty="0">
                <a:latin typeface="+mj-lt"/>
              </a:rPr>
              <a:t>Use </a:t>
            </a:r>
            <a:r>
              <a:rPr lang="en-US" sz="2000" b="1" dirty="0">
                <a:latin typeface="+mj-lt"/>
              </a:rPr>
              <a:t>compressed representation of points </a:t>
            </a:r>
            <a:r>
              <a:rPr lang="en-US" sz="2000" dirty="0">
                <a:latin typeface="+mj-lt"/>
              </a:rPr>
              <a:t>to find neighbor </a:t>
            </a:r>
            <a:r>
              <a:rPr lang="en-US" sz="2000" b="1" i="1" dirty="0">
                <a:latin typeface="+mj-lt"/>
              </a:rPr>
              <a:t>p</a:t>
            </a:r>
            <a:r>
              <a:rPr lang="en-US" sz="2000" dirty="0">
                <a:latin typeface="+mj-lt"/>
              </a:rPr>
              <a:t> closest to </a:t>
            </a:r>
            <a:r>
              <a:rPr lang="en-US" sz="2000" b="1" i="1" dirty="0">
                <a:latin typeface="+mj-lt"/>
              </a:rPr>
              <a:t>q</a:t>
            </a:r>
            <a:endParaRPr lang="en-US" sz="2000" dirty="0">
              <a:latin typeface="+mj-lt"/>
            </a:endParaRPr>
          </a:p>
        </p:txBody>
      </p:sp>
      <p:sp>
        <p:nvSpPr>
          <p:cNvPr id="27" name="TextBox 26">
            <a:extLst>
              <a:ext uri="{FF2B5EF4-FFF2-40B4-BE49-F238E27FC236}">
                <a16:creationId xmlns:a16="http://schemas.microsoft.com/office/drawing/2014/main" id="{DF591587-6044-4F2D-9F9E-5EA0EDD0D846}"/>
              </a:ext>
            </a:extLst>
          </p:cNvPr>
          <p:cNvSpPr txBox="1"/>
          <p:nvPr/>
        </p:nvSpPr>
        <p:spPr>
          <a:xfrm rot="5400000">
            <a:off x="5343147" y="2884567"/>
            <a:ext cx="655949" cy="461665"/>
          </a:xfrm>
          <a:prstGeom prst="rect">
            <a:avLst/>
          </a:prstGeom>
          <a:noFill/>
        </p:spPr>
        <p:txBody>
          <a:bodyPr wrap="none" rtlCol="0">
            <a:spAutoFit/>
          </a:bodyPr>
          <a:lstStyle/>
          <a:p>
            <a:r>
              <a:rPr lang="en-US" sz="2400" dirty="0"/>
              <a:t>SSD</a:t>
            </a:r>
          </a:p>
        </p:txBody>
      </p:sp>
      <p:sp>
        <p:nvSpPr>
          <p:cNvPr id="28" name="TextBox 27">
            <a:extLst>
              <a:ext uri="{FF2B5EF4-FFF2-40B4-BE49-F238E27FC236}">
                <a16:creationId xmlns:a16="http://schemas.microsoft.com/office/drawing/2014/main" id="{6422DBE3-32C1-462D-9017-5C9A03557C47}"/>
              </a:ext>
            </a:extLst>
          </p:cNvPr>
          <p:cNvSpPr txBox="1"/>
          <p:nvPr/>
        </p:nvSpPr>
        <p:spPr>
          <a:xfrm>
            <a:off x="926569" y="2463615"/>
            <a:ext cx="4363471" cy="1200329"/>
          </a:xfrm>
          <a:prstGeom prst="rect">
            <a:avLst/>
          </a:prstGeom>
          <a:solidFill>
            <a:schemeClr val="bg2">
              <a:alpha val="70000"/>
            </a:schemeClr>
          </a:solidFill>
          <a:ln>
            <a:noFill/>
          </a:ln>
        </p:spPr>
        <p:txBody>
          <a:bodyPr wrap="square" rtlCol="0">
            <a:spAutoFit/>
          </a:bodyPr>
          <a:lstStyle/>
          <a:p>
            <a:pPr algn="ctr"/>
            <a:r>
              <a:rPr lang="en-US" sz="2400" dirty="0">
                <a:latin typeface="+mj-lt"/>
              </a:rPr>
              <a:t>1B Vectors (100-1000d) + Graph(~100 degree) ~ 500GB-1TB</a:t>
            </a:r>
          </a:p>
          <a:p>
            <a:pPr algn="ctr"/>
            <a:r>
              <a:rPr lang="en-US" sz="2400" b="1" dirty="0">
                <a:latin typeface="+mj-lt"/>
              </a:rPr>
              <a:t>Low Diameter (&lt;10 hops)</a:t>
            </a:r>
          </a:p>
        </p:txBody>
      </p:sp>
      <p:grpSp>
        <p:nvGrpSpPr>
          <p:cNvPr id="33" name="Group 32">
            <a:extLst>
              <a:ext uri="{FF2B5EF4-FFF2-40B4-BE49-F238E27FC236}">
                <a16:creationId xmlns:a16="http://schemas.microsoft.com/office/drawing/2014/main" id="{D1AB2453-D554-4FB4-91F0-F866144D0C02}"/>
              </a:ext>
            </a:extLst>
          </p:cNvPr>
          <p:cNvGrpSpPr/>
          <p:nvPr/>
        </p:nvGrpSpPr>
        <p:grpSpPr>
          <a:xfrm>
            <a:off x="948995" y="1482256"/>
            <a:ext cx="4951082" cy="981359"/>
            <a:chOff x="1556708" y="1098311"/>
            <a:chExt cx="4574748" cy="981359"/>
          </a:xfrm>
        </p:grpSpPr>
        <p:sp>
          <p:nvSpPr>
            <p:cNvPr id="31" name="TextBox 30">
              <a:extLst>
                <a:ext uri="{FF2B5EF4-FFF2-40B4-BE49-F238E27FC236}">
                  <a16:creationId xmlns:a16="http://schemas.microsoft.com/office/drawing/2014/main" id="{EF534813-89F9-4F2D-BE90-1CDD4B80721F}"/>
                </a:ext>
              </a:extLst>
            </p:cNvPr>
            <p:cNvSpPr txBox="1"/>
            <p:nvPr/>
          </p:nvSpPr>
          <p:spPr>
            <a:xfrm>
              <a:off x="1556708" y="1304399"/>
              <a:ext cx="3986994" cy="461665"/>
            </a:xfrm>
            <a:prstGeom prst="rect">
              <a:avLst/>
            </a:prstGeom>
            <a:solidFill>
              <a:schemeClr val="bg2">
                <a:alpha val="70000"/>
              </a:schemeClr>
            </a:solidFill>
            <a:ln>
              <a:noFill/>
            </a:ln>
          </p:spPr>
          <p:txBody>
            <a:bodyPr wrap="square" rtlCol="0">
              <a:spAutoFit/>
            </a:bodyPr>
            <a:lstStyle/>
            <a:p>
              <a:pPr algn="ctr"/>
              <a:r>
                <a:rPr lang="en-US" sz="2400" dirty="0">
                  <a:latin typeface="+mj-lt"/>
                </a:rPr>
                <a:t>Compressed vectors (~32B)</a:t>
              </a:r>
            </a:p>
          </p:txBody>
        </p:sp>
        <p:sp>
          <p:nvSpPr>
            <p:cNvPr id="32" name="TextBox 31">
              <a:extLst>
                <a:ext uri="{FF2B5EF4-FFF2-40B4-BE49-F238E27FC236}">
                  <a16:creationId xmlns:a16="http://schemas.microsoft.com/office/drawing/2014/main" id="{5DCA6F6D-FD15-4F2F-B6B5-4404FA1D1479}"/>
                </a:ext>
              </a:extLst>
            </p:cNvPr>
            <p:cNvSpPr txBox="1"/>
            <p:nvPr/>
          </p:nvSpPr>
          <p:spPr>
            <a:xfrm rot="5400000">
              <a:off x="5409944" y="1358158"/>
              <a:ext cx="981359" cy="461665"/>
            </a:xfrm>
            <a:prstGeom prst="rect">
              <a:avLst/>
            </a:prstGeom>
            <a:noFill/>
          </p:spPr>
          <p:txBody>
            <a:bodyPr wrap="none" rtlCol="0">
              <a:spAutoFit/>
            </a:bodyPr>
            <a:lstStyle/>
            <a:p>
              <a:r>
                <a:rPr lang="en-US" sz="2400" dirty="0"/>
                <a:t>DRAM</a:t>
              </a:r>
            </a:p>
          </p:txBody>
        </p:sp>
      </p:grpSp>
      <p:sp>
        <p:nvSpPr>
          <p:cNvPr id="35" name="Arrow: Curved Right 34">
            <a:extLst>
              <a:ext uri="{FF2B5EF4-FFF2-40B4-BE49-F238E27FC236}">
                <a16:creationId xmlns:a16="http://schemas.microsoft.com/office/drawing/2014/main" id="{91F39D40-9D13-42FE-94FC-7B92783C9455}"/>
              </a:ext>
            </a:extLst>
          </p:cNvPr>
          <p:cNvSpPr/>
          <p:nvPr/>
        </p:nvSpPr>
        <p:spPr>
          <a:xfrm rot="10800000">
            <a:off x="5362352" y="4727249"/>
            <a:ext cx="1502781" cy="1048281"/>
          </a:xfrm>
          <a:prstGeom prst="curvedRightArrow">
            <a:avLst>
              <a:gd name="adj1" fmla="val 25000"/>
              <a:gd name="adj2" fmla="val 87382"/>
              <a:gd name="adj3" fmla="val 25000"/>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9" name="Straight Connector 8">
            <a:extLst>
              <a:ext uri="{FF2B5EF4-FFF2-40B4-BE49-F238E27FC236}">
                <a16:creationId xmlns:a16="http://schemas.microsoft.com/office/drawing/2014/main" id="{D75350FB-1674-4EC9-9982-980652965FDA}"/>
              </a:ext>
            </a:extLst>
          </p:cNvPr>
          <p:cNvCxnSpPr>
            <a:cxnSpLocks/>
          </p:cNvCxnSpPr>
          <p:nvPr/>
        </p:nvCxnSpPr>
        <p:spPr>
          <a:xfrm flipH="1">
            <a:off x="8933817" y="3653253"/>
            <a:ext cx="172098" cy="10711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grpSp>
        <p:nvGrpSpPr>
          <p:cNvPr id="6" name="Group 5">
            <a:extLst>
              <a:ext uri="{FF2B5EF4-FFF2-40B4-BE49-F238E27FC236}">
                <a16:creationId xmlns:a16="http://schemas.microsoft.com/office/drawing/2014/main" id="{E9910DE1-A4F3-97D1-B1EE-5C6A79DDDEE6}"/>
              </a:ext>
            </a:extLst>
          </p:cNvPr>
          <p:cNvGrpSpPr/>
          <p:nvPr/>
        </p:nvGrpSpPr>
        <p:grpSpPr>
          <a:xfrm>
            <a:off x="8870337" y="2946037"/>
            <a:ext cx="593793" cy="844600"/>
            <a:chOff x="9466154" y="2765801"/>
            <a:chExt cx="593793" cy="844600"/>
          </a:xfrm>
        </p:grpSpPr>
        <p:cxnSp>
          <p:nvCxnSpPr>
            <p:cNvPr id="5" name="Straight Connector 4">
              <a:extLst>
                <a:ext uri="{FF2B5EF4-FFF2-40B4-BE49-F238E27FC236}">
                  <a16:creationId xmlns:a16="http://schemas.microsoft.com/office/drawing/2014/main" id="{B8DEDF5D-2F81-410F-BA44-F8AB050DAC48}"/>
                </a:ext>
              </a:extLst>
            </p:cNvPr>
            <p:cNvCxnSpPr>
              <a:cxnSpLocks/>
              <a:stCxn id="7" idx="3"/>
            </p:cNvCxnSpPr>
            <p:nvPr/>
          </p:nvCxnSpPr>
          <p:spPr>
            <a:xfrm flipH="1">
              <a:off x="9520165" y="3483708"/>
              <a:ext cx="161871" cy="961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58F012F-80FE-48AF-9556-36CDB8E5BE07}"/>
                </a:ext>
              </a:extLst>
            </p:cNvPr>
            <p:cNvCxnSpPr>
              <a:cxnSpLocks/>
            </p:cNvCxnSpPr>
            <p:nvPr/>
          </p:nvCxnSpPr>
          <p:spPr>
            <a:xfrm>
              <a:off x="9760497" y="3462595"/>
              <a:ext cx="277789" cy="14780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D2D3DFC-25FC-4B9F-A259-06B94118830B}"/>
                </a:ext>
              </a:extLst>
            </p:cNvPr>
            <p:cNvCxnSpPr>
              <a:cxnSpLocks/>
              <a:stCxn id="7" idx="6"/>
            </p:cNvCxnSpPr>
            <p:nvPr/>
          </p:nvCxnSpPr>
          <p:spPr>
            <a:xfrm>
              <a:off x="9761678" y="3450298"/>
              <a:ext cx="298269" cy="5613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5A31475-9DF7-4DFD-ABD0-2F640C1D0A74}"/>
                </a:ext>
              </a:extLst>
            </p:cNvPr>
            <p:cNvCxnSpPr>
              <a:cxnSpLocks/>
            </p:cNvCxnSpPr>
            <p:nvPr/>
          </p:nvCxnSpPr>
          <p:spPr>
            <a:xfrm flipV="1">
              <a:off x="9760497" y="3366236"/>
              <a:ext cx="262454" cy="682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858C19E-E207-4BBF-980D-91FFB4B5F475}"/>
                </a:ext>
              </a:extLst>
            </p:cNvPr>
            <p:cNvCxnSpPr>
              <a:cxnSpLocks/>
              <a:stCxn id="7" idx="7"/>
            </p:cNvCxnSpPr>
            <p:nvPr/>
          </p:nvCxnSpPr>
          <p:spPr>
            <a:xfrm flipH="1" flipV="1">
              <a:off x="9715025" y="2765801"/>
              <a:ext cx="32989" cy="65480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95F8CEC-166D-4382-8A2A-75CBCD8D16CA}"/>
                </a:ext>
              </a:extLst>
            </p:cNvPr>
            <p:cNvCxnSpPr>
              <a:cxnSpLocks/>
            </p:cNvCxnSpPr>
            <p:nvPr/>
          </p:nvCxnSpPr>
          <p:spPr>
            <a:xfrm flipH="1" flipV="1">
              <a:off x="9655781" y="2958142"/>
              <a:ext cx="72854" cy="46246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D49105B-0AEA-4205-8109-A8C2E9FC748F}"/>
                </a:ext>
              </a:extLst>
            </p:cNvPr>
            <p:cNvCxnSpPr>
              <a:cxnSpLocks/>
            </p:cNvCxnSpPr>
            <p:nvPr/>
          </p:nvCxnSpPr>
          <p:spPr>
            <a:xfrm flipH="1" flipV="1">
              <a:off x="9466154" y="3198556"/>
              <a:ext cx="251648" cy="22205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702600C-B14C-43D8-9718-1749101C6094}"/>
                </a:ext>
              </a:extLst>
            </p:cNvPr>
            <p:cNvCxnSpPr>
              <a:cxnSpLocks/>
            </p:cNvCxnSpPr>
            <p:nvPr/>
          </p:nvCxnSpPr>
          <p:spPr>
            <a:xfrm flipH="1">
              <a:off x="9668318" y="3508304"/>
              <a:ext cx="42696" cy="74775"/>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21" name="TextBox 20">
            <a:extLst>
              <a:ext uri="{FF2B5EF4-FFF2-40B4-BE49-F238E27FC236}">
                <a16:creationId xmlns:a16="http://schemas.microsoft.com/office/drawing/2014/main" id="{2259582A-DA0F-9FA4-C877-7A10C562C7EB}"/>
              </a:ext>
            </a:extLst>
          </p:cNvPr>
          <p:cNvSpPr txBox="1"/>
          <p:nvPr/>
        </p:nvSpPr>
        <p:spPr>
          <a:xfrm>
            <a:off x="9103902" y="3227472"/>
            <a:ext cx="2158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prstClr val="black"/>
                </a:solidFill>
                <a:effectLst/>
                <a:uLnTx/>
                <a:uFillTx/>
                <a:latin typeface="Century Schoolbook" panose="02040604050505020304"/>
                <a:ea typeface="+mn-ea"/>
                <a:cs typeface="+mn-cs"/>
              </a:rPr>
              <a:t>s</a:t>
            </a:r>
            <a:endParaRPr kumimoji="0" lang="en-US" sz="1800" b="1" i="1" u="none" strike="noStrike" kern="1200" cap="none" spc="0" normalizeH="0" baseline="0" noProof="0" dirty="0">
              <a:ln>
                <a:noFill/>
              </a:ln>
              <a:solidFill>
                <a:prstClr val="black"/>
              </a:solidFill>
              <a:effectLst/>
              <a:uLnTx/>
              <a:uFillTx/>
              <a:latin typeface="Century Schoolbook" panose="02040604050505020304"/>
              <a:ea typeface="+mn-ea"/>
              <a:cs typeface="+mn-cs"/>
            </a:endParaRPr>
          </a:p>
        </p:txBody>
      </p:sp>
      <p:sp>
        <p:nvSpPr>
          <p:cNvPr id="23" name="TextBox 22">
            <a:extLst>
              <a:ext uri="{FF2B5EF4-FFF2-40B4-BE49-F238E27FC236}">
                <a16:creationId xmlns:a16="http://schemas.microsoft.com/office/drawing/2014/main" id="{0E52E3AB-C4DC-C54A-06BD-8944B7AACED2}"/>
              </a:ext>
            </a:extLst>
          </p:cNvPr>
          <p:cNvSpPr txBox="1"/>
          <p:nvPr/>
        </p:nvSpPr>
        <p:spPr>
          <a:xfrm>
            <a:off x="8093046" y="5183174"/>
            <a:ext cx="2158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prstClr val="black"/>
                </a:solidFill>
                <a:effectLst/>
                <a:uLnTx/>
                <a:uFillTx/>
                <a:latin typeface="Century Schoolbook" panose="02040604050505020304"/>
                <a:ea typeface="+mn-ea"/>
                <a:cs typeface="+mn-cs"/>
              </a:rPr>
              <a:t>q</a:t>
            </a:r>
            <a:endParaRPr kumimoji="0" lang="en-US" sz="1800" b="1" i="1" u="none" strike="noStrike" kern="1200" cap="none" spc="0" normalizeH="0" baseline="0" noProof="0" dirty="0">
              <a:ln>
                <a:noFill/>
              </a:ln>
              <a:solidFill>
                <a:prstClr val="black"/>
              </a:solidFill>
              <a:effectLst/>
              <a:uLnTx/>
              <a:uFillTx/>
              <a:latin typeface="Century Schoolbook" panose="02040604050505020304"/>
              <a:ea typeface="+mn-ea"/>
              <a:cs typeface="+mn-cs"/>
            </a:endParaRPr>
          </a:p>
        </p:txBody>
      </p:sp>
    </p:spTree>
    <p:custDataLst>
      <p:tags r:id="rId1"/>
    </p:custDataLst>
    <p:extLst>
      <p:ext uri="{BB962C8B-B14F-4D97-AF65-F5344CB8AC3E}">
        <p14:creationId xmlns:p14="http://schemas.microsoft.com/office/powerpoint/2010/main" val="1375351557"/>
      </p:ext>
    </p:extLst>
  </p:cSld>
  <p:clrMapOvr>
    <a:masterClrMapping/>
  </p:clrMapOvr>
  <mc:AlternateContent xmlns:mc="http://schemas.openxmlformats.org/markup-compatibility/2006" xmlns:p14="http://schemas.microsoft.com/office/powerpoint/2010/main">
    <mc:Choice Requires="p14">
      <p:transition spd="slow" p14:dur="2000" advTm="29360"/>
    </mc:Choice>
    <mc:Fallback xmlns="">
      <p:transition spd="slow" advTm="293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wipe(down)">
                                      <p:cBhvr>
                                        <p:cTn id="29" dur="5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11"/>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13"/>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animBg="1"/>
      <p:bldP spid="3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Oval 44">
            <a:extLst>
              <a:ext uri="{FF2B5EF4-FFF2-40B4-BE49-F238E27FC236}">
                <a16:creationId xmlns:a16="http://schemas.microsoft.com/office/drawing/2014/main" id="{24E1C1A5-9C42-46AB-BE3D-434254ED93DB}"/>
              </a:ext>
            </a:extLst>
          </p:cNvPr>
          <p:cNvSpPr/>
          <p:nvPr/>
        </p:nvSpPr>
        <p:spPr>
          <a:xfrm rot="1542774">
            <a:off x="8240163" y="21092"/>
            <a:ext cx="3191469" cy="3692025"/>
          </a:xfrm>
          <a:prstGeom prst="ellipse">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FD39E25C-4552-4EDD-ABD3-A4C854B7F09D}"/>
              </a:ext>
            </a:extLst>
          </p:cNvPr>
          <p:cNvSpPr>
            <a:spLocks noGrp="1"/>
          </p:cNvSpPr>
          <p:nvPr>
            <p:ph type="title"/>
          </p:nvPr>
        </p:nvSpPr>
        <p:spPr>
          <a:xfrm>
            <a:off x="563892" y="208407"/>
            <a:ext cx="9692640" cy="672704"/>
          </a:xfrm>
        </p:spPr>
        <p:txBody>
          <a:bodyPr>
            <a:normAutofit fontScale="90000"/>
          </a:bodyPr>
          <a:lstStyle/>
          <a:p>
            <a:r>
              <a:rPr lang="en-US" dirty="0"/>
              <a:t>Index build, point by point</a:t>
            </a:r>
            <a:endParaRPr lang="en-US" sz="5400" dirty="0"/>
          </a:p>
        </p:txBody>
      </p:sp>
      <p:sp>
        <p:nvSpPr>
          <p:cNvPr id="3" name="Content Placeholder 2">
            <a:extLst>
              <a:ext uri="{FF2B5EF4-FFF2-40B4-BE49-F238E27FC236}">
                <a16:creationId xmlns:a16="http://schemas.microsoft.com/office/drawing/2014/main" id="{D2C59003-5653-498C-8D45-652C0E1E278C}"/>
              </a:ext>
            </a:extLst>
          </p:cNvPr>
          <p:cNvSpPr>
            <a:spLocks noGrp="1"/>
          </p:cNvSpPr>
          <p:nvPr>
            <p:ph idx="1"/>
          </p:nvPr>
        </p:nvSpPr>
        <p:spPr>
          <a:xfrm>
            <a:off x="637398" y="1109973"/>
            <a:ext cx="7187001" cy="2477787"/>
          </a:xfrm>
          <a:solidFill>
            <a:schemeClr val="bg1">
              <a:lumMod val="85000"/>
            </a:schemeClr>
          </a:solidFill>
          <a:ln>
            <a:noFill/>
            <a:prstDash val="sysDash"/>
          </a:ln>
        </p:spPr>
        <p:txBody>
          <a:bodyPr>
            <a:normAutofit/>
          </a:bodyPr>
          <a:lstStyle/>
          <a:p>
            <a:pPr marL="228600" lvl="1" indent="0">
              <a:buNone/>
            </a:pPr>
            <a:r>
              <a:rPr lang="en-US" sz="1800" b="1" dirty="0" err="1">
                <a:latin typeface="Consolas" panose="020B0609020204030204" pitchFamily="49" charset="0"/>
              </a:rPr>
              <a:t>G.insert</a:t>
            </a:r>
            <a:r>
              <a:rPr lang="en-US" sz="1800" b="1" dirty="0">
                <a:latin typeface="Consolas" panose="020B0609020204030204" pitchFamily="49" charset="0"/>
              </a:rPr>
              <a:t>(p, </a:t>
            </a:r>
            <a:r>
              <a:rPr lang="en-US" sz="1800" b="1" dirty="0">
                <a:solidFill>
                  <a:schemeClr val="tx1"/>
                </a:solidFill>
                <a:latin typeface="Consolas" panose="020B0609020204030204" pitchFamily="49" charset="0"/>
                <a:sym typeface="Wingdings" panose="05000000000000000000" pitchFamily="2" charset="2"/>
              </a:rPr>
              <a:t>R, </a:t>
            </a:r>
            <a:r>
              <a:rPr lang="el-GR" sz="1800" b="1" dirty="0">
                <a:solidFill>
                  <a:schemeClr val="tx1"/>
                </a:solidFill>
              </a:rPr>
              <a:t>α</a:t>
            </a:r>
            <a:r>
              <a:rPr lang="en-US" sz="1800" b="1" dirty="0">
                <a:solidFill>
                  <a:schemeClr val="tx1"/>
                </a:solidFill>
                <a:latin typeface="Consolas" panose="020B0609020204030204" pitchFamily="49" charset="0"/>
                <a:sym typeface="Wingdings" panose="05000000000000000000" pitchFamily="2" charset="2"/>
              </a:rPr>
              <a:t>) </a:t>
            </a:r>
            <a:r>
              <a:rPr lang="en-US" sz="1800" dirty="0">
                <a:solidFill>
                  <a:schemeClr val="tx1">
                    <a:lumMod val="50000"/>
                    <a:lumOff val="50000"/>
                  </a:schemeClr>
                </a:solidFill>
                <a:latin typeface="Consolas" panose="020B0609020204030204" pitchFamily="49" charset="0"/>
              </a:rPr>
              <a:t>// R is degree bound, </a:t>
            </a:r>
            <a:r>
              <a:rPr lang="el-GR" sz="1800" dirty="0">
                <a:solidFill>
                  <a:schemeClr val="tx1">
                    <a:lumMod val="50000"/>
                    <a:lumOff val="50000"/>
                  </a:schemeClr>
                </a:solidFill>
              </a:rPr>
              <a:t>α</a:t>
            </a:r>
            <a:r>
              <a:rPr lang="en-US" sz="1800" dirty="0">
                <a:solidFill>
                  <a:schemeClr val="tx1">
                    <a:lumMod val="50000"/>
                    <a:lumOff val="50000"/>
                  </a:schemeClr>
                </a:solidFill>
              </a:rPr>
              <a:t>&gt;=1 constant</a:t>
            </a:r>
            <a:endParaRPr lang="en-US" sz="1800" dirty="0">
              <a:latin typeface="Consolas" panose="020B0609020204030204" pitchFamily="49" charset="0"/>
            </a:endParaRPr>
          </a:p>
          <a:p>
            <a:pPr marL="571500" lvl="1" indent="-342900">
              <a:buClr>
                <a:schemeClr val="tx1"/>
              </a:buClr>
              <a:buFont typeface="Wingdings" panose="05000000000000000000" pitchFamily="2" charset="2"/>
              <a:buChar char="q"/>
            </a:pPr>
            <a:r>
              <a:rPr lang="en-US" sz="1800" b="1" dirty="0">
                <a:solidFill>
                  <a:srgbClr val="FF0000"/>
                </a:solidFill>
                <a:latin typeface="Consolas" panose="020B0609020204030204" pitchFamily="49" charset="0"/>
              </a:rPr>
              <a:t>V</a:t>
            </a:r>
            <a:r>
              <a:rPr lang="en-US" sz="1800" dirty="0">
                <a:latin typeface="Consolas" panose="020B0609020204030204" pitchFamily="49" charset="0"/>
              </a:rPr>
              <a:t> </a:t>
            </a:r>
            <a:r>
              <a:rPr lang="en-US" sz="1800" dirty="0">
                <a:latin typeface="Consolas" panose="020B0609020204030204" pitchFamily="49" charset="0"/>
                <a:sym typeface="Wingdings" panose="05000000000000000000" pitchFamily="2" charset="2"/>
              </a:rPr>
              <a:t> </a:t>
            </a:r>
            <a:r>
              <a:rPr lang="en-US" sz="1800" dirty="0">
                <a:solidFill>
                  <a:schemeClr val="tx1"/>
                </a:solidFill>
                <a:latin typeface="Consolas" panose="020B0609020204030204" pitchFamily="49" charset="0"/>
              </a:rPr>
              <a:t>vertices</a:t>
            </a:r>
            <a:r>
              <a:rPr lang="en-US" sz="1800" dirty="0">
                <a:solidFill>
                  <a:srgbClr val="FF0000"/>
                </a:solidFill>
                <a:latin typeface="Consolas" panose="020B0609020204030204" pitchFamily="49" charset="0"/>
              </a:rPr>
              <a:t> visited by </a:t>
            </a:r>
            <a:r>
              <a:rPr lang="en-US" sz="1800" dirty="0" err="1">
                <a:solidFill>
                  <a:srgbClr val="FF0000"/>
                </a:solidFill>
                <a:latin typeface="Consolas" panose="020B0609020204030204" pitchFamily="49" charset="0"/>
              </a:rPr>
              <a:t>G.search</a:t>
            </a:r>
            <a:r>
              <a:rPr lang="en-US" sz="1800" dirty="0">
                <a:solidFill>
                  <a:srgbClr val="FF0000"/>
                </a:solidFill>
                <a:latin typeface="Consolas" panose="020B0609020204030204" pitchFamily="49" charset="0"/>
              </a:rPr>
              <a:t>(p) </a:t>
            </a:r>
            <a:r>
              <a:rPr lang="en-US" dirty="0">
                <a:solidFill>
                  <a:schemeClr val="bg1">
                    <a:lumMod val="50000"/>
                  </a:schemeClr>
                </a:solidFill>
                <a:latin typeface="Consolas" panose="020B0609020204030204" pitchFamily="49" charset="0"/>
              </a:rPr>
              <a:t>// |V|~5-10K</a:t>
            </a:r>
          </a:p>
          <a:p>
            <a:pPr marL="571500" lvl="1" indent="-342900">
              <a:buClr>
                <a:schemeClr val="tx1"/>
              </a:buClr>
              <a:buFont typeface="Wingdings" panose="05000000000000000000" pitchFamily="2" charset="2"/>
              <a:buChar char="q"/>
            </a:pPr>
            <a:r>
              <a:rPr lang="en-US" sz="1800" b="1" dirty="0">
                <a:solidFill>
                  <a:schemeClr val="accent1"/>
                </a:solidFill>
                <a:latin typeface="Consolas" panose="020B0609020204030204" pitchFamily="49" charset="0"/>
              </a:rPr>
              <a:t>V’</a:t>
            </a:r>
            <a:r>
              <a:rPr lang="en-US" sz="1800" dirty="0">
                <a:solidFill>
                  <a:schemeClr val="tx1"/>
                </a:solidFill>
                <a:latin typeface="Consolas" panose="020B0609020204030204" pitchFamily="49" charset="0"/>
                <a:sym typeface="Wingdings" panose="05000000000000000000" pitchFamily="2" charset="2"/>
              </a:rPr>
              <a:t> </a:t>
            </a:r>
            <a:r>
              <a:rPr lang="en-US" sz="1800" b="1" dirty="0">
                <a:solidFill>
                  <a:schemeClr val="tx1"/>
                </a:solidFill>
                <a:latin typeface="Consolas" panose="020B0609020204030204" pitchFamily="49" charset="0"/>
                <a:sym typeface="Wingdings" panose="05000000000000000000" pitchFamily="2" charset="2"/>
              </a:rPr>
              <a:t>Prune(p, </a:t>
            </a:r>
            <a:r>
              <a:rPr lang="en-US" sz="1800" b="1" dirty="0">
                <a:solidFill>
                  <a:srgbClr val="FF0000"/>
                </a:solidFill>
                <a:latin typeface="Consolas" panose="020B0609020204030204" pitchFamily="49" charset="0"/>
                <a:sym typeface="Wingdings" panose="05000000000000000000" pitchFamily="2" charset="2"/>
              </a:rPr>
              <a:t>V</a:t>
            </a:r>
            <a:r>
              <a:rPr lang="en-US" sz="1800" b="1" dirty="0">
                <a:solidFill>
                  <a:schemeClr val="tx1"/>
                </a:solidFill>
                <a:latin typeface="Consolas" panose="020B0609020204030204" pitchFamily="49" charset="0"/>
                <a:sym typeface="Wingdings" panose="05000000000000000000" pitchFamily="2" charset="2"/>
              </a:rPr>
              <a:t>, R, </a:t>
            </a:r>
            <a:r>
              <a:rPr lang="el-GR" sz="1800" b="1" dirty="0">
                <a:solidFill>
                  <a:schemeClr val="tx1"/>
                </a:solidFill>
              </a:rPr>
              <a:t>α</a:t>
            </a:r>
            <a:r>
              <a:rPr lang="en-US" sz="1800" b="1" dirty="0">
                <a:solidFill>
                  <a:schemeClr val="tx1"/>
                </a:solidFill>
                <a:latin typeface="Consolas" panose="020B0609020204030204" pitchFamily="49" charset="0"/>
                <a:sym typeface="Wingdings" panose="05000000000000000000" pitchFamily="2" charset="2"/>
              </a:rPr>
              <a:t>)</a:t>
            </a:r>
          </a:p>
          <a:p>
            <a:pPr marL="571500" lvl="1" indent="-342900">
              <a:buClr>
                <a:schemeClr val="tx1"/>
              </a:buClr>
              <a:buFont typeface="Wingdings" panose="05000000000000000000" pitchFamily="2" charset="2"/>
              <a:buChar char="q"/>
            </a:pPr>
            <a:r>
              <a:rPr lang="en-US" sz="1800" dirty="0">
                <a:latin typeface="Consolas" panose="020B0609020204030204" pitchFamily="49" charset="0"/>
              </a:rPr>
              <a:t>For all </a:t>
            </a:r>
            <a:r>
              <a:rPr lang="en-US" sz="1800" b="1" dirty="0">
                <a:solidFill>
                  <a:schemeClr val="accent1">
                    <a:lumMod val="75000"/>
                  </a:schemeClr>
                </a:solidFill>
                <a:latin typeface="Consolas" panose="020B0609020204030204" pitchFamily="49" charset="0"/>
              </a:rPr>
              <a:t>v ∈ V’</a:t>
            </a:r>
          </a:p>
          <a:p>
            <a:pPr marL="845820" lvl="2" indent="-342900">
              <a:buClr>
                <a:schemeClr val="tx1"/>
              </a:buClr>
              <a:buFont typeface="Arial" panose="020B0604020202020204" pitchFamily="34" charset="0"/>
              <a:buChar char="•"/>
            </a:pPr>
            <a:r>
              <a:rPr lang="en-US" dirty="0">
                <a:latin typeface="Consolas" panose="020B0609020204030204" pitchFamily="49" charset="0"/>
              </a:rPr>
              <a:t>add edges </a:t>
            </a:r>
            <a:r>
              <a:rPr lang="en-US" b="1" dirty="0">
                <a:solidFill>
                  <a:schemeClr val="accent1">
                    <a:lumMod val="75000"/>
                  </a:schemeClr>
                </a:solidFill>
                <a:latin typeface="Consolas" panose="020B0609020204030204" pitchFamily="49" charset="0"/>
              </a:rPr>
              <a:t>(</a:t>
            </a:r>
            <a:r>
              <a:rPr lang="en-US" b="1" dirty="0" err="1">
                <a:solidFill>
                  <a:schemeClr val="accent1">
                    <a:lumMod val="75000"/>
                  </a:schemeClr>
                </a:solidFill>
                <a:latin typeface="Consolas" panose="020B0609020204030204" pitchFamily="49" charset="0"/>
              </a:rPr>
              <a:t>p,v</a:t>
            </a:r>
            <a:r>
              <a:rPr lang="en-US" b="1" dirty="0">
                <a:solidFill>
                  <a:schemeClr val="accent1">
                    <a:lumMod val="75000"/>
                  </a:schemeClr>
                </a:solidFill>
                <a:latin typeface="Consolas" panose="020B0609020204030204" pitchFamily="49" charset="0"/>
              </a:rPr>
              <a:t>)</a:t>
            </a:r>
            <a:r>
              <a:rPr lang="en-US" dirty="0">
                <a:latin typeface="Consolas" panose="020B0609020204030204" pitchFamily="49" charset="0"/>
              </a:rPr>
              <a:t> and </a:t>
            </a:r>
            <a:r>
              <a:rPr lang="en-US" b="1" dirty="0">
                <a:solidFill>
                  <a:schemeClr val="accent1">
                    <a:lumMod val="75000"/>
                  </a:schemeClr>
                </a:solidFill>
                <a:latin typeface="Consolas" panose="020B0609020204030204" pitchFamily="49" charset="0"/>
              </a:rPr>
              <a:t>(</a:t>
            </a:r>
            <a:r>
              <a:rPr lang="en-US" b="1" dirty="0" err="1">
                <a:solidFill>
                  <a:schemeClr val="accent1">
                    <a:lumMod val="75000"/>
                  </a:schemeClr>
                </a:solidFill>
                <a:latin typeface="Consolas" panose="020B0609020204030204" pitchFamily="49" charset="0"/>
              </a:rPr>
              <a:t>v,p</a:t>
            </a:r>
            <a:r>
              <a:rPr lang="en-US" b="1" dirty="0">
                <a:solidFill>
                  <a:schemeClr val="accent1">
                    <a:lumMod val="75000"/>
                  </a:schemeClr>
                </a:solidFill>
                <a:latin typeface="Consolas" panose="020B0609020204030204" pitchFamily="49" charset="0"/>
              </a:rPr>
              <a:t>)</a:t>
            </a:r>
            <a:r>
              <a:rPr lang="en-US" dirty="0">
                <a:latin typeface="Consolas" panose="020B0609020204030204" pitchFamily="49" charset="0"/>
              </a:rPr>
              <a:t> to G</a:t>
            </a:r>
          </a:p>
          <a:p>
            <a:pPr marL="845820" lvl="2" indent="-342900">
              <a:buClr>
                <a:schemeClr val="tx1"/>
              </a:buClr>
              <a:buFont typeface="Arial" panose="020B0604020202020204" pitchFamily="34" charset="0"/>
              <a:buChar char="•"/>
            </a:pPr>
            <a:r>
              <a:rPr lang="en-US" sz="1600" dirty="0">
                <a:latin typeface="Consolas" panose="020B0609020204030204" pitchFamily="49" charset="0"/>
              </a:rPr>
              <a:t>if </a:t>
            </a:r>
            <a:r>
              <a:rPr lang="en-US" sz="1600" b="1" dirty="0">
                <a:latin typeface="Consolas" panose="020B0609020204030204" pitchFamily="49" charset="0"/>
              </a:rPr>
              <a:t>|</a:t>
            </a:r>
            <a:r>
              <a:rPr lang="en-US" sz="1600" b="1" dirty="0" err="1">
                <a:latin typeface="Consolas" panose="020B0609020204030204" pitchFamily="49" charset="0"/>
              </a:rPr>
              <a:t>N</a:t>
            </a:r>
            <a:r>
              <a:rPr lang="en-US" sz="1600" b="1" baseline="-25000" dirty="0" err="1">
                <a:latin typeface="Consolas" panose="020B0609020204030204" pitchFamily="49" charset="0"/>
              </a:rPr>
              <a:t>out</a:t>
            </a:r>
            <a:r>
              <a:rPr lang="en-US" sz="1600" b="1" dirty="0">
                <a:latin typeface="Consolas" panose="020B0609020204030204" pitchFamily="49" charset="0"/>
              </a:rPr>
              <a:t>(v)| &gt; R</a:t>
            </a:r>
          </a:p>
          <a:p>
            <a:pPr marL="228600" lvl="1" indent="0">
              <a:buNone/>
            </a:pPr>
            <a:r>
              <a:rPr lang="en-US" dirty="0">
                <a:solidFill>
                  <a:schemeClr val="tx1">
                    <a:lumMod val="95000"/>
                    <a:lumOff val="5000"/>
                  </a:schemeClr>
                </a:solidFill>
                <a:latin typeface="Consolas" panose="020B0609020204030204" pitchFamily="49" charset="0"/>
              </a:rPr>
              <a:t>      </a:t>
            </a:r>
            <a:r>
              <a:rPr lang="en-US" b="1" dirty="0" err="1">
                <a:solidFill>
                  <a:schemeClr val="tx1">
                    <a:lumMod val="95000"/>
                    <a:lumOff val="5000"/>
                  </a:schemeClr>
                </a:solidFill>
                <a:latin typeface="Consolas" panose="020B0609020204030204" pitchFamily="49" charset="0"/>
              </a:rPr>
              <a:t>N</a:t>
            </a:r>
            <a:r>
              <a:rPr lang="en-US" b="1" baseline="-25000" dirty="0" err="1">
                <a:solidFill>
                  <a:schemeClr val="tx1">
                    <a:lumMod val="95000"/>
                    <a:lumOff val="5000"/>
                  </a:schemeClr>
                </a:solidFill>
                <a:latin typeface="Consolas" panose="020B0609020204030204" pitchFamily="49" charset="0"/>
              </a:rPr>
              <a:t>out</a:t>
            </a:r>
            <a:r>
              <a:rPr lang="en-US" b="1" dirty="0">
                <a:solidFill>
                  <a:schemeClr val="tx1">
                    <a:lumMod val="95000"/>
                    <a:lumOff val="5000"/>
                  </a:schemeClr>
                </a:solidFill>
                <a:latin typeface="Consolas" panose="020B0609020204030204" pitchFamily="49" charset="0"/>
              </a:rPr>
              <a:t>(v) </a:t>
            </a:r>
            <a:r>
              <a:rPr lang="en-US" b="1" dirty="0">
                <a:latin typeface="Consolas" panose="020B0609020204030204" pitchFamily="49" charset="0"/>
                <a:sym typeface="Wingdings" panose="05000000000000000000" pitchFamily="2" charset="2"/>
              </a:rPr>
              <a:t></a:t>
            </a:r>
            <a:r>
              <a:rPr lang="en-US" b="1" dirty="0">
                <a:solidFill>
                  <a:schemeClr val="tx1">
                    <a:lumMod val="95000"/>
                    <a:lumOff val="5000"/>
                  </a:schemeClr>
                </a:solidFill>
                <a:latin typeface="Consolas" panose="020B0609020204030204" pitchFamily="49" charset="0"/>
              </a:rPr>
              <a:t> </a:t>
            </a:r>
            <a:r>
              <a:rPr lang="en-US" b="1" dirty="0">
                <a:solidFill>
                  <a:schemeClr val="tx1">
                    <a:lumMod val="95000"/>
                    <a:lumOff val="5000"/>
                  </a:schemeClr>
                </a:solidFill>
                <a:latin typeface="Consolas" panose="020B0609020204030204" pitchFamily="49" charset="0"/>
                <a:sym typeface="Wingdings" panose="05000000000000000000" pitchFamily="2" charset="2"/>
              </a:rPr>
              <a:t>Prune(v, </a:t>
            </a:r>
            <a:r>
              <a:rPr lang="en-US" b="1" dirty="0" err="1">
                <a:solidFill>
                  <a:schemeClr val="tx1">
                    <a:lumMod val="95000"/>
                    <a:lumOff val="5000"/>
                  </a:schemeClr>
                </a:solidFill>
                <a:latin typeface="Consolas" panose="020B0609020204030204" pitchFamily="49" charset="0"/>
              </a:rPr>
              <a:t>N</a:t>
            </a:r>
            <a:r>
              <a:rPr lang="en-US" b="1" baseline="-25000" dirty="0" err="1">
                <a:solidFill>
                  <a:schemeClr val="tx1">
                    <a:lumMod val="95000"/>
                    <a:lumOff val="5000"/>
                  </a:schemeClr>
                </a:solidFill>
                <a:latin typeface="Consolas" panose="020B0609020204030204" pitchFamily="49" charset="0"/>
              </a:rPr>
              <a:t>out</a:t>
            </a:r>
            <a:r>
              <a:rPr lang="en-US" b="1" dirty="0">
                <a:solidFill>
                  <a:schemeClr val="tx1">
                    <a:lumMod val="95000"/>
                    <a:lumOff val="5000"/>
                  </a:schemeClr>
                </a:solidFill>
                <a:latin typeface="Consolas" panose="020B0609020204030204" pitchFamily="49" charset="0"/>
              </a:rPr>
              <a:t>(v), R, </a:t>
            </a:r>
            <a:r>
              <a:rPr lang="el-GR" b="1" dirty="0">
                <a:solidFill>
                  <a:schemeClr val="tx1">
                    <a:lumMod val="95000"/>
                    <a:lumOff val="5000"/>
                  </a:schemeClr>
                </a:solidFill>
              </a:rPr>
              <a:t>α</a:t>
            </a:r>
            <a:r>
              <a:rPr lang="en-US" b="1" dirty="0">
                <a:solidFill>
                  <a:schemeClr val="tx1">
                    <a:lumMod val="95000"/>
                    <a:lumOff val="5000"/>
                  </a:schemeClr>
                </a:solidFill>
                <a:latin typeface="Consolas" panose="020B0609020204030204" pitchFamily="49" charset="0"/>
              </a:rPr>
              <a:t>)</a:t>
            </a:r>
            <a:endParaRPr lang="en-US" sz="1400" b="1" dirty="0">
              <a:latin typeface="Consolas" panose="020B0609020204030204" pitchFamily="49" charset="0"/>
            </a:endParaRPr>
          </a:p>
        </p:txBody>
      </p:sp>
      <p:sp>
        <p:nvSpPr>
          <p:cNvPr id="2" name="Date Placeholder 1">
            <a:extLst>
              <a:ext uri="{FF2B5EF4-FFF2-40B4-BE49-F238E27FC236}">
                <a16:creationId xmlns:a16="http://schemas.microsoft.com/office/drawing/2014/main" id="{6F8219C2-BF76-4FC5-9DB7-556B5D3BA314}"/>
              </a:ext>
            </a:extLst>
          </p:cNvPr>
          <p:cNvSpPr>
            <a:spLocks noGrp="1"/>
          </p:cNvSpPr>
          <p:nvPr>
            <p:ph type="dt" sz="half" idx="10"/>
          </p:nvPr>
        </p:nvSpPr>
        <p:spPr/>
        <p:txBody>
          <a:bodyPr/>
          <a:lstStyle/>
          <a:p>
            <a:fld id="{08404F0F-5B77-42EA-B7E6-5EB6C14C1D69}" type="datetime1">
              <a:rPr lang="en-US" smtClean="0"/>
              <a:t>12-Oct-22</a:t>
            </a:fld>
            <a:endParaRPr lang="en-US"/>
          </a:p>
        </p:txBody>
      </p:sp>
      <p:sp>
        <p:nvSpPr>
          <p:cNvPr id="6" name="Slide Number Placeholder 5">
            <a:extLst>
              <a:ext uri="{FF2B5EF4-FFF2-40B4-BE49-F238E27FC236}">
                <a16:creationId xmlns:a16="http://schemas.microsoft.com/office/drawing/2014/main" id="{C1A7A0FC-B513-436E-BCC8-71AC33696755}"/>
              </a:ext>
            </a:extLst>
          </p:cNvPr>
          <p:cNvSpPr>
            <a:spLocks noGrp="1"/>
          </p:cNvSpPr>
          <p:nvPr>
            <p:ph type="sldNum" sz="quarter" idx="12"/>
          </p:nvPr>
        </p:nvSpPr>
        <p:spPr/>
        <p:txBody>
          <a:bodyPr>
            <a:normAutofit/>
          </a:bodyPr>
          <a:lstStyle/>
          <a:p>
            <a:fld id="{7BA31737-66ED-4538-8E4A-5B6F08D0267E}" type="slidenum">
              <a:rPr lang="en-US" smtClean="0"/>
              <a:t>11</a:t>
            </a:fld>
            <a:endParaRPr lang="en-US"/>
          </a:p>
        </p:txBody>
      </p:sp>
      <p:sp>
        <p:nvSpPr>
          <p:cNvPr id="12" name="Flowchart: Connector 11">
            <a:extLst>
              <a:ext uri="{FF2B5EF4-FFF2-40B4-BE49-F238E27FC236}">
                <a16:creationId xmlns:a16="http://schemas.microsoft.com/office/drawing/2014/main" id="{3F4D5EC8-FE33-4757-BECD-3EDEDA90CED2}"/>
              </a:ext>
            </a:extLst>
          </p:cNvPr>
          <p:cNvSpPr/>
          <p:nvPr/>
        </p:nvSpPr>
        <p:spPr>
          <a:xfrm>
            <a:off x="10038062" y="994803"/>
            <a:ext cx="93306" cy="83975"/>
          </a:xfrm>
          <a:prstGeom prst="flowChartConnec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a:extLst>
              <a:ext uri="{FF2B5EF4-FFF2-40B4-BE49-F238E27FC236}">
                <a16:creationId xmlns:a16="http://schemas.microsoft.com/office/drawing/2014/main" id="{291166AC-58B7-4B5B-AEF4-41A7F59B29C9}"/>
              </a:ext>
            </a:extLst>
          </p:cNvPr>
          <p:cNvSpPr/>
          <p:nvPr/>
        </p:nvSpPr>
        <p:spPr>
          <a:xfrm>
            <a:off x="9540992" y="2717995"/>
            <a:ext cx="45719" cy="45719"/>
          </a:xfrm>
          <a:prstGeom prst="flowChartConnector">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D4EC0F6-5CD8-48A8-803C-1AF3391EFCB2}"/>
              </a:ext>
            </a:extLst>
          </p:cNvPr>
          <p:cNvSpPr txBox="1"/>
          <p:nvPr/>
        </p:nvSpPr>
        <p:spPr>
          <a:xfrm>
            <a:off x="10057767" y="793835"/>
            <a:ext cx="198765" cy="461665"/>
          </a:xfrm>
          <a:prstGeom prst="rect">
            <a:avLst/>
          </a:prstGeom>
          <a:noFill/>
        </p:spPr>
        <p:txBody>
          <a:bodyPr wrap="square" rtlCol="0">
            <a:spAutoFit/>
          </a:bodyPr>
          <a:lstStyle/>
          <a:p>
            <a:r>
              <a:rPr lang="en-US" sz="2400" i="1" dirty="0">
                <a:latin typeface="+mj-lt"/>
              </a:rPr>
              <a:t>s</a:t>
            </a:r>
          </a:p>
        </p:txBody>
      </p:sp>
      <p:sp>
        <p:nvSpPr>
          <p:cNvPr id="30" name="TextBox 29">
            <a:extLst>
              <a:ext uri="{FF2B5EF4-FFF2-40B4-BE49-F238E27FC236}">
                <a16:creationId xmlns:a16="http://schemas.microsoft.com/office/drawing/2014/main" id="{063AB82D-A86D-4471-BD66-6FFFE462122B}"/>
              </a:ext>
            </a:extLst>
          </p:cNvPr>
          <p:cNvSpPr txBox="1"/>
          <p:nvPr/>
        </p:nvSpPr>
        <p:spPr>
          <a:xfrm>
            <a:off x="9340989" y="2617288"/>
            <a:ext cx="278918" cy="369332"/>
          </a:xfrm>
          <a:prstGeom prst="rect">
            <a:avLst/>
          </a:prstGeom>
          <a:noFill/>
        </p:spPr>
        <p:txBody>
          <a:bodyPr wrap="square" rtlCol="0">
            <a:spAutoFit/>
          </a:bodyPr>
          <a:lstStyle/>
          <a:p>
            <a:r>
              <a:rPr lang="en-US" b="1" i="1" dirty="0">
                <a:latin typeface="+mj-lt"/>
              </a:rPr>
              <a:t>p</a:t>
            </a:r>
            <a:endParaRPr lang="en-US" sz="2400" b="1" i="1" dirty="0">
              <a:latin typeface="+mj-lt"/>
            </a:endParaRPr>
          </a:p>
        </p:txBody>
      </p:sp>
      <p:sp>
        <p:nvSpPr>
          <p:cNvPr id="117" name="TextBox 116">
            <a:extLst>
              <a:ext uri="{FF2B5EF4-FFF2-40B4-BE49-F238E27FC236}">
                <a16:creationId xmlns:a16="http://schemas.microsoft.com/office/drawing/2014/main" id="{5FF7A937-6C98-B403-2EE6-6C376B4D3D9A}"/>
              </a:ext>
            </a:extLst>
          </p:cNvPr>
          <p:cNvSpPr txBox="1"/>
          <p:nvPr/>
        </p:nvSpPr>
        <p:spPr>
          <a:xfrm>
            <a:off x="9800828" y="159004"/>
            <a:ext cx="346570" cy="400110"/>
          </a:xfrm>
          <a:prstGeom prst="rect">
            <a:avLst/>
          </a:prstGeom>
          <a:noFill/>
        </p:spPr>
        <p:txBody>
          <a:bodyPr wrap="none" rtlCol="0">
            <a:spAutoFit/>
          </a:bodyPr>
          <a:lstStyle/>
          <a:p>
            <a:r>
              <a:rPr lang="en-US" sz="2000" b="1" dirty="0"/>
              <a:t>G</a:t>
            </a:r>
            <a:endParaRPr lang="en-US" b="1" dirty="0"/>
          </a:p>
        </p:txBody>
      </p:sp>
      <p:grpSp>
        <p:nvGrpSpPr>
          <p:cNvPr id="5" name="Group 4">
            <a:extLst>
              <a:ext uri="{FF2B5EF4-FFF2-40B4-BE49-F238E27FC236}">
                <a16:creationId xmlns:a16="http://schemas.microsoft.com/office/drawing/2014/main" id="{4A002958-03F5-02D3-7F48-BC7A7AABA41F}"/>
              </a:ext>
            </a:extLst>
          </p:cNvPr>
          <p:cNvGrpSpPr/>
          <p:nvPr/>
        </p:nvGrpSpPr>
        <p:grpSpPr>
          <a:xfrm>
            <a:off x="9174994" y="1212882"/>
            <a:ext cx="997451" cy="1857728"/>
            <a:chOff x="9179636" y="1215476"/>
            <a:chExt cx="997451" cy="1857728"/>
          </a:xfrm>
        </p:grpSpPr>
        <p:cxnSp>
          <p:nvCxnSpPr>
            <p:cNvPr id="31" name="Straight Connector 30">
              <a:extLst>
                <a:ext uri="{FF2B5EF4-FFF2-40B4-BE49-F238E27FC236}">
                  <a16:creationId xmlns:a16="http://schemas.microsoft.com/office/drawing/2014/main" id="{5C5EEB53-910B-4726-B8C6-42FD2D2A9551}"/>
                </a:ext>
              </a:extLst>
            </p:cNvPr>
            <p:cNvCxnSpPr>
              <a:cxnSpLocks/>
              <a:endCxn id="13" idx="1"/>
            </p:cNvCxnSpPr>
            <p:nvPr/>
          </p:nvCxnSpPr>
          <p:spPr>
            <a:xfrm>
              <a:off x="9179636" y="2595813"/>
              <a:ext cx="368051" cy="12887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03B4D0F-A899-40D0-AFC7-003FE5E53DE5}"/>
                </a:ext>
              </a:extLst>
            </p:cNvPr>
            <p:cNvCxnSpPr>
              <a:cxnSpLocks/>
              <a:endCxn id="13" idx="7"/>
            </p:cNvCxnSpPr>
            <p:nvPr/>
          </p:nvCxnSpPr>
          <p:spPr>
            <a:xfrm flipH="1">
              <a:off x="9580016" y="2587347"/>
              <a:ext cx="38272" cy="13734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DB10F3-A869-41DB-81B8-EE95FAE486D0}"/>
                </a:ext>
              </a:extLst>
            </p:cNvPr>
            <p:cNvCxnSpPr>
              <a:cxnSpLocks/>
              <a:endCxn id="13" idx="6"/>
            </p:cNvCxnSpPr>
            <p:nvPr/>
          </p:nvCxnSpPr>
          <p:spPr>
            <a:xfrm flipH="1">
              <a:off x="9586711" y="2692064"/>
              <a:ext cx="590376" cy="48791"/>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AFB550F-AF4F-4785-8EA1-423FA648A180}"/>
                </a:ext>
              </a:extLst>
            </p:cNvPr>
            <p:cNvCxnSpPr>
              <a:cxnSpLocks/>
              <a:endCxn id="13" idx="5"/>
            </p:cNvCxnSpPr>
            <p:nvPr/>
          </p:nvCxnSpPr>
          <p:spPr>
            <a:xfrm flipH="1" flipV="1">
              <a:off x="9580016" y="2757019"/>
              <a:ext cx="179682" cy="31618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3D295372-933E-5AFF-71E5-E6FF0F2FE4CB}"/>
                </a:ext>
              </a:extLst>
            </p:cNvPr>
            <p:cNvCxnSpPr>
              <a:cxnSpLocks/>
              <a:endCxn id="13" idx="0"/>
            </p:cNvCxnSpPr>
            <p:nvPr/>
          </p:nvCxnSpPr>
          <p:spPr>
            <a:xfrm>
              <a:off x="9182985" y="1215476"/>
              <a:ext cx="380867" cy="1502519"/>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A146B0F4-49A8-DA47-EEEE-3106A178EFB1}"/>
              </a:ext>
            </a:extLst>
          </p:cNvPr>
          <p:cNvGrpSpPr/>
          <p:nvPr/>
        </p:nvGrpSpPr>
        <p:grpSpPr>
          <a:xfrm>
            <a:off x="9042546" y="1066480"/>
            <a:ext cx="1478191" cy="2008772"/>
            <a:chOff x="9042546" y="1066480"/>
            <a:chExt cx="1478191" cy="2008772"/>
          </a:xfrm>
        </p:grpSpPr>
        <p:cxnSp>
          <p:nvCxnSpPr>
            <p:cNvPr id="14" name="Straight Connector 13">
              <a:extLst>
                <a:ext uri="{FF2B5EF4-FFF2-40B4-BE49-F238E27FC236}">
                  <a16:creationId xmlns:a16="http://schemas.microsoft.com/office/drawing/2014/main" id="{D783E01E-F229-4F8F-B3EB-A6C7543AD7CC}"/>
                </a:ext>
              </a:extLst>
            </p:cNvPr>
            <p:cNvCxnSpPr>
              <a:cxnSpLocks/>
              <a:stCxn id="12" idx="3"/>
            </p:cNvCxnSpPr>
            <p:nvPr/>
          </p:nvCxnSpPr>
          <p:spPr>
            <a:xfrm flipH="1">
              <a:off x="9829056" y="1066480"/>
              <a:ext cx="222670" cy="72034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7E14F9C9-B2EE-46D8-9513-D64CAEEEAEEA}"/>
                </a:ext>
              </a:extLst>
            </p:cNvPr>
            <p:cNvCxnSpPr>
              <a:cxnSpLocks/>
            </p:cNvCxnSpPr>
            <p:nvPr/>
          </p:nvCxnSpPr>
          <p:spPr>
            <a:xfrm flipH="1">
              <a:off x="9683499" y="1779694"/>
              <a:ext cx="152399" cy="32004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1E586F11-0717-4D07-A4C4-0BBCF04FB067}"/>
                </a:ext>
              </a:extLst>
            </p:cNvPr>
            <p:cNvCxnSpPr>
              <a:cxnSpLocks/>
            </p:cNvCxnSpPr>
            <p:nvPr/>
          </p:nvCxnSpPr>
          <p:spPr>
            <a:xfrm flipH="1">
              <a:off x="9642115" y="2104232"/>
              <a:ext cx="41384" cy="16618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59798CFE-EC70-403E-B438-F5B6E4D0716E}"/>
                </a:ext>
              </a:extLst>
            </p:cNvPr>
            <p:cNvCxnSpPr>
              <a:cxnSpLocks/>
            </p:cNvCxnSpPr>
            <p:nvPr/>
          </p:nvCxnSpPr>
          <p:spPr>
            <a:xfrm flipH="1">
              <a:off x="9346268" y="2547790"/>
              <a:ext cx="53766" cy="15389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2B15D7CF-D1B7-41D3-AEC4-8E2A0B0FBE1C}"/>
                </a:ext>
              </a:extLst>
            </p:cNvPr>
            <p:cNvCxnSpPr>
              <a:cxnSpLocks/>
            </p:cNvCxnSpPr>
            <p:nvPr/>
          </p:nvCxnSpPr>
          <p:spPr>
            <a:xfrm flipV="1">
              <a:off x="9400034" y="2270420"/>
              <a:ext cx="242081" cy="27737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AA8C8B5F-DCD7-07E7-4ACB-D536A6BAB8D9}"/>
                </a:ext>
              </a:extLst>
            </p:cNvPr>
            <p:cNvCxnSpPr>
              <a:cxnSpLocks/>
              <a:stCxn id="12" idx="4"/>
            </p:cNvCxnSpPr>
            <p:nvPr/>
          </p:nvCxnSpPr>
          <p:spPr>
            <a:xfrm>
              <a:off x="10084715" y="1078778"/>
              <a:ext cx="245418" cy="78460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8256D89A-9852-3F9A-5CCB-2F1FD0DDA61E}"/>
                </a:ext>
              </a:extLst>
            </p:cNvPr>
            <p:cNvCxnSpPr>
              <a:cxnSpLocks/>
              <a:stCxn id="12" idx="3"/>
            </p:cNvCxnSpPr>
            <p:nvPr/>
          </p:nvCxnSpPr>
          <p:spPr>
            <a:xfrm flipH="1">
              <a:off x="9175918" y="1066480"/>
              <a:ext cx="875808" cy="15500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46011BCF-225E-68DC-A92A-1985C1422A98}"/>
                </a:ext>
              </a:extLst>
            </p:cNvPr>
            <p:cNvCxnSpPr>
              <a:cxnSpLocks/>
            </p:cNvCxnSpPr>
            <p:nvPr/>
          </p:nvCxnSpPr>
          <p:spPr>
            <a:xfrm flipH="1">
              <a:off x="9210881" y="1708388"/>
              <a:ext cx="191896" cy="370954"/>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597E637C-5341-1428-D316-1D0A52E55F49}"/>
                </a:ext>
              </a:extLst>
            </p:cNvPr>
            <p:cNvCxnSpPr>
              <a:cxnSpLocks/>
            </p:cNvCxnSpPr>
            <p:nvPr/>
          </p:nvCxnSpPr>
          <p:spPr>
            <a:xfrm flipH="1">
              <a:off x="9175918" y="2070399"/>
              <a:ext cx="34107" cy="53595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64" name="Straight Connector 63">
              <a:extLst>
                <a:ext uri="{FF2B5EF4-FFF2-40B4-BE49-F238E27FC236}">
                  <a16:creationId xmlns:a16="http://schemas.microsoft.com/office/drawing/2014/main" id="{B36E677A-0400-5475-1833-E15EFCD2A5A4}"/>
                </a:ext>
              </a:extLst>
            </p:cNvPr>
            <p:cNvCxnSpPr>
              <a:cxnSpLocks/>
            </p:cNvCxnSpPr>
            <p:nvPr/>
          </p:nvCxnSpPr>
          <p:spPr>
            <a:xfrm flipH="1">
              <a:off x="9624563" y="2277270"/>
              <a:ext cx="14017" cy="30768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A86CB7BC-46D7-2FDE-5D46-1FBC494452FF}"/>
                </a:ext>
              </a:extLst>
            </p:cNvPr>
            <p:cNvCxnSpPr>
              <a:cxnSpLocks/>
            </p:cNvCxnSpPr>
            <p:nvPr/>
          </p:nvCxnSpPr>
          <p:spPr>
            <a:xfrm flipH="1">
              <a:off x="10115148" y="1863991"/>
              <a:ext cx="225814" cy="62896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68" name="Straight Connector 67">
              <a:extLst>
                <a:ext uri="{FF2B5EF4-FFF2-40B4-BE49-F238E27FC236}">
                  <a16:creationId xmlns:a16="http://schemas.microsoft.com/office/drawing/2014/main" id="{BC86AFB1-6879-B899-BE92-4FF4057BD730}"/>
                </a:ext>
              </a:extLst>
            </p:cNvPr>
            <p:cNvCxnSpPr>
              <a:cxnSpLocks/>
            </p:cNvCxnSpPr>
            <p:nvPr/>
          </p:nvCxnSpPr>
          <p:spPr>
            <a:xfrm flipH="1">
              <a:off x="9829056" y="2471448"/>
              <a:ext cx="292708" cy="22061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231718E9-3552-3148-E729-A92D9A9E4A10}"/>
                </a:ext>
              </a:extLst>
            </p:cNvPr>
            <p:cNvCxnSpPr>
              <a:cxnSpLocks/>
            </p:cNvCxnSpPr>
            <p:nvPr/>
          </p:nvCxnSpPr>
          <p:spPr>
            <a:xfrm flipV="1">
              <a:off x="9759698" y="2692064"/>
              <a:ext cx="76200" cy="38318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8B19043E-4973-4830-DA6F-E2AA43EF1A3A}"/>
                </a:ext>
              </a:extLst>
            </p:cNvPr>
            <p:cNvCxnSpPr>
              <a:cxnSpLocks/>
            </p:cNvCxnSpPr>
            <p:nvPr/>
          </p:nvCxnSpPr>
          <p:spPr>
            <a:xfrm>
              <a:off x="10115148" y="2471448"/>
              <a:ext cx="61939" cy="22061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91" name="Straight Connector 90">
              <a:extLst>
                <a:ext uri="{FF2B5EF4-FFF2-40B4-BE49-F238E27FC236}">
                  <a16:creationId xmlns:a16="http://schemas.microsoft.com/office/drawing/2014/main" id="{9694F97F-07FF-94BE-BD8A-720BA3C29EA6}"/>
                </a:ext>
              </a:extLst>
            </p:cNvPr>
            <p:cNvCxnSpPr>
              <a:cxnSpLocks/>
            </p:cNvCxnSpPr>
            <p:nvPr/>
          </p:nvCxnSpPr>
          <p:spPr>
            <a:xfrm flipV="1">
              <a:off x="10339761" y="1748275"/>
              <a:ext cx="180976" cy="125385"/>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94" name="Straight Connector 93">
              <a:extLst>
                <a:ext uri="{FF2B5EF4-FFF2-40B4-BE49-F238E27FC236}">
                  <a16:creationId xmlns:a16="http://schemas.microsoft.com/office/drawing/2014/main" id="{BA269199-8091-2748-0689-DA7FFA39B29A}"/>
                </a:ext>
              </a:extLst>
            </p:cNvPr>
            <p:cNvCxnSpPr>
              <a:cxnSpLocks/>
            </p:cNvCxnSpPr>
            <p:nvPr/>
          </p:nvCxnSpPr>
          <p:spPr>
            <a:xfrm flipV="1">
              <a:off x="9847934" y="1770466"/>
              <a:ext cx="159930" cy="1636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98" name="Straight Connector 97">
              <a:extLst>
                <a:ext uri="{FF2B5EF4-FFF2-40B4-BE49-F238E27FC236}">
                  <a16:creationId xmlns:a16="http://schemas.microsoft.com/office/drawing/2014/main" id="{70219E9B-FB47-839E-5284-A1DBE91F40AC}"/>
                </a:ext>
              </a:extLst>
            </p:cNvPr>
            <p:cNvCxnSpPr>
              <a:cxnSpLocks/>
            </p:cNvCxnSpPr>
            <p:nvPr/>
          </p:nvCxnSpPr>
          <p:spPr>
            <a:xfrm flipV="1">
              <a:off x="10077185" y="1584622"/>
              <a:ext cx="159930" cy="1636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00" name="Straight Connector 99">
              <a:extLst>
                <a:ext uri="{FF2B5EF4-FFF2-40B4-BE49-F238E27FC236}">
                  <a16:creationId xmlns:a16="http://schemas.microsoft.com/office/drawing/2014/main" id="{014407CA-157D-60A8-1DB0-7733DD41CB61}"/>
                </a:ext>
              </a:extLst>
            </p:cNvPr>
            <p:cNvCxnSpPr>
              <a:cxnSpLocks/>
            </p:cNvCxnSpPr>
            <p:nvPr/>
          </p:nvCxnSpPr>
          <p:spPr>
            <a:xfrm flipH="1" flipV="1">
              <a:off x="9189984" y="1234313"/>
              <a:ext cx="219792" cy="48145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09" name="Straight Connector 108">
              <a:extLst>
                <a:ext uri="{FF2B5EF4-FFF2-40B4-BE49-F238E27FC236}">
                  <a16:creationId xmlns:a16="http://schemas.microsoft.com/office/drawing/2014/main" id="{C3C16D83-C861-4352-EE20-7E92C73F0038}"/>
                </a:ext>
              </a:extLst>
            </p:cNvPr>
            <p:cNvCxnSpPr>
              <a:cxnSpLocks/>
            </p:cNvCxnSpPr>
            <p:nvPr/>
          </p:nvCxnSpPr>
          <p:spPr>
            <a:xfrm flipV="1">
              <a:off x="9042546" y="1225120"/>
              <a:ext cx="140439" cy="17365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12" name="Straight Connector 111">
              <a:extLst>
                <a:ext uri="{FF2B5EF4-FFF2-40B4-BE49-F238E27FC236}">
                  <a16:creationId xmlns:a16="http://schemas.microsoft.com/office/drawing/2014/main" id="{BED9CEB1-65E2-8226-E077-2311EEC59987}"/>
                </a:ext>
              </a:extLst>
            </p:cNvPr>
            <p:cNvCxnSpPr>
              <a:cxnSpLocks/>
            </p:cNvCxnSpPr>
            <p:nvPr/>
          </p:nvCxnSpPr>
          <p:spPr>
            <a:xfrm flipH="1">
              <a:off x="9412115" y="1513253"/>
              <a:ext cx="150060" cy="18431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23" name="Straight Connector 122">
              <a:extLst>
                <a:ext uri="{FF2B5EF4-FFF2-40B4-BE49-F238E27FC236}">
                  <a16:creationId xmlns:a16="http://schemas.microsoft.com/office/drawing/2014/main" id="{5597916F-1F88-33EF-7B08-BAB9ED6612D3}"/>
                </a:ext>
              </a:extLst>
            </p:cNvPr>
            <p:cNvCxnSpPr>
              <a:cxnSpLocks/>
            </p:cNvCxnSpPr>
            <p:nvPr/>
          </p:nvCxnSpPr>
          <p:spPr>
            <a:xfrm flipH="1" flipV="1">
              <a:off x="9090043" y="1948470"/>
              <a:ext cx="107908" cy="11717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64" name="Straight Connector 163">
              <a:extLst>
                <a:ext uri="{FF2B5EF4-FFF2-40B4-BE49-F238E27FC236}">
                  <a16:creationId xmlns:a16="http://schemas.microsoft.com/office/drawing/2014/main" id="{AD3499F2-4B97-5FEA-FEEB-7A3F904B6BFC}"/>
                </a:ext>
              </a:extLst>
            </p:cNvPr>
            <p:cNvCxnSpPr>
              <a:cxnSpLocks/>
            </p:cNvCxnSpPr>
            <p:nvPr/>
          </p:nvCxnSpPr>
          <p:spPr>
            <a:xfrm>
              <a:off x="9496117" y="1889878"/>
              <a:ext cx="173740" cy="222255"/>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67" name="Straight Connector 166">
              <a:extLst>
                <a:ext uri="{FF2B5EF4-FFF2-40B4-BE49-F238E27FC236}">
                  <a16:creationId xmlns:a16="http://schemas.microsoft.com/office/drawing/2014/main" id="{92CE5B79-CFD4-7B2F-028F-B4C5767EA782}"/>
                </a:ext>
              </a:extLst>
            </p:cNvPr>
            <p:cNvCxnSpPr>
              <a:cxnSpLocks/>
            </p:cNvCxnSpPr>
            <p:nvPr/>
          </p:nvCxnSpPr>
          <p:spPr>
            <a:xfrm>
              <a:off x="9777911" y="2492403"/>
              <a:ext cx="52764" cy="19966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grpSp>
    </p:spTree>
    <p:custDataLst>
      <p:tags r:id="rId1"/>
    </p:custDataLst>
    <p:extLst>
      <p:ext uri="{BB962C8B-B14F-4D97-AF65-F5344CB8AC3E}">
        <p14:creationId xmlns:p14="http://schemas.microsoft.com/office/powerpoint/2010/main" val="1783724911"/>
      </p:ext>
    </p:extLst>
  </p:cSld>
  <p:clrMapOvr>
    <a:masterClrMapping/>
  </p:clrMapOvr>
  <mc:AlternateContent xmlns:mc="http://schemas.openxmlformats.org/markup-compatibility/2006" xmlns:p14="http://schemas.microsoft.com/office/powerpoint/2010/main">
    <mc:Choice Requires="p14">
      <p:transition spd="slow" p14:dur="2000" advTm="64197"/>
    </mc:Choice>
    <mc:Fallback xmlns="">
      <p:transition spd="slow" advTm="641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C59003-5653-498C-8D45-652C0E1E278C}"/>
              </a:ext>
            </a:extLst>
          </p:cNvPr>
          <p:cNvSpPr>
            <a:spLocks noGrp="1"/>
          </p:cNvSpPr>
          <p:nvPr>
            <p:ph idx="1"/>
          </p:nvPr>
        </p:nvSpPr>
        <p:spPr>
          <a:xfrm>
            <a:off x="637398" y="1109973"/>
            <a:ext cx="7187001" cy="2477787"/>
          </a:xfrm>
          <a:solidFill>
            <a:schemeClr val="bg1">
              <a:lumMod val="85000"/>
            </a:schemeClr>
          </a:solidFill>
          <a:ln>
            <a:noFill/>
            <a:prstDash val="sysDash"/>
          </a:ln>
        </p:spPr>
        <p:txBody>
          <a:bodyPr>
            <a:normAutofit/>
          </a:bodyPr>
          <a:lstStyle/>
          <a:p>
            <a:pPr marL="228600" lvl="1" indent="0">
              <a:buNone/>
            </a:pPr>
            <a:r>
              <a:rPr lang="en-US" sz="1800" b="1" dirty="0" err="1">
                <a:latin typeface="Consolas" panose="020B0609020204030204" pitchFamily="49" charset="0"/>
              </a:rPr>
              <a:t>G.insert</a:t>
            </a:r>
            <a:r>
              <a:rPr lang="en-US" sz="1800" b="1" dirty="0">
                <a:latin typeface="Consolas" panose="020B0609020204030204" pitchFamily="49" charset="0"/>
              </a:rPr>
              <a:t>(p, </a:t>
            </a:r>
            <a:r>
              <a:rPr lang="en-US" sz="1800" b="1" dirty="0">
                <a:solidFill>
                  <a:schemeClr val="tx1"/>
                </a:solidFill>
                <a:latin typeface="Consolas" panose="020B0609020204030204" pitchFamily="49" charset="0"/>
                <a:sym typeface="Wingdings" panose="05000000000000000000" pitchFamily="2" charset="2"/>
              </a:rPr>
              <a:t>R, </a:t>
            </a:r>
            <a:r>
              <a:rPr lang="el-GR" sz="1800" b="1" dirty="0">
                <a:solidFill>
                  <a:schemeClr val="tx1"/>
                </a:solidFill>
              </a:rPr>
              <a:t>α</a:t>
            </a:r>
            <a:r>
              <a:rPr lang="en-US" sz="1800" b="1" dirty="0">
                <a:solidFill>
                  <a:schemeClr val="tx1"/>
                </a:solidFill>
                <a:latin typeface="Consolas" panose="020B0609020204030204" pitchFamily="49" charset="0"/>
                <a:sym typeface="Wingdings" panose="05000000000000000000" pitchFamily="2" charset="2"/>
              </a:rPr>
              <a:t>) </a:t>
            </a:r>
            <a:r>
              <a:rPr lang="en-US" sz="1800" dirty="0">
                <a:solidFill>
                  <a:schemeClr val="tx1">
                    <a:lumMod val="50000"/>
                    <a:lumOff val="50000"/>
                  </a:schemeClr>
                </a:solidFill>
                <a:latin typeface="Consolas" panose="020B0609020204030204" pitchFamily="49" charset="0"/>
              </a:rPr>
              <a:t>// R is degree bound, </a:t>
            </a:r>
            <a:r>
              <a:rPr lang="el-GR" sz="1800" dirty="0">
                <a:solidFill>
                  <a:schemeClr val="tx1">
                    <a:lumMod val="50000"/>
                    <a:lumOff val="50000"/>
                  </a:schemeClr>
                </a:solidFill>
              </a:rPr>
              <a:t>α</a:t>
            </a:r>
            <a:r>
              <a:rPr lang="en-US" sz="1800" dirty="0">
                <a:solidFill>
                  <a:schemeClr val="tx1">
                    <a:lumMod val="50000"/>
                    <a:lumOff val="50000"/>
                  </a:schemeClr>
                </a:solidFill>
              </a:rPr>
              <a:t>&gt;=1 constant</a:t>
            </a:r>
            <a:endParaRPr lang="en-US" sz="1800" dirty="0">
              <a:latin typeface="Consolas" panose="020B0609020204030204" pitchFamily="49" charset="0"/>
            </a:endParaRPr>
          </a:p>
          <a:p>
            <a:pPr marL="571500" lvl="1" indent="-342900">
              <a:buClr>
                <a:schemeClr val="tx1"/>
              </a:buClr>
              <a:buFont typeface="Wingdings" panose="05000000000000000000" pitchFamily="2" charset="2"/>
              <a:buChar char="q"/>
            </a:pPr>
            <a:r>
              <a:rPr lang="en-US" sz="1800" b="1" dirty="0">
                <a:solidFill>
                  <a:srgbClr val="FF0000"/>
                </a:solidFill>
                <a:latin typeface="Consolas" panose="020B0609020204030204" pitchFamily="49" charset="0"/>
              </a:rPr>
              <a:t>V</a:t>
            </a:r>
            <a:r>
              <a:rPr lang="en-US" sz="1800" dirty="0">
                <a:latin typeface="Consolas" panose="020B0609020204030204" pitchFamily="49" charset="0"/>
              </a:rPr>
              <a:t> </a:t>
            </a:r>
            <a:r>
              <a:rPr lang="en-US" sz="1800" dirty="0">
                <a:latin typeface="Consolas" panose="020B0609020204030204" pitchFamily="49" charset="0"/>
                <a:sym typeface="Wingdings" panose="05000000000000000000" pitchFamily="2" charset="2"/>
              </a:rPr>
              <a:t> </a:t>
            </a:r>
            <a:r>
              <a:rPr lang="en-US" sz="1800" dirty="0">
                <a:solidFill>
                  <a:schemeClr val="tx1"/>
                </a:solidFill>
                <a:latin typeface="Consolas" panose="020B0609020204030204" pitchFamily="49" charset="0"/>
              </a:rPr>
              <a:t>vertices</a:t>
            </a:r>
            <a:r>
              <a:rPr lang="en-US" sz="1800" dirty="0">
                <a:solidFill>
                  <a:srgbClr val="FF0000"/>
                </a:solidFill>
                <a:latin typeface="Consolas" panose="020B0609020204030204" pitchFamily="49" charset="0"/>
              </a:rPr>
              <a:t> visited by </a:t>
            </a:r>
            <a:r>
              <a:rPr lang="en-US" sz="1800" dirty="0" err="1">
                <a:solidFill>
                  <a:srgbClr val="FF0000"/>
                </a:solidFill>
                <a:latin typeface="Consolas" panose="020B0609020204030204" pitchFamily="49" charset="0"/>
              </a:rPr>
              <a:t>G.search</a:t>
            </a:r>
            <a:r>
              <a:rPr lang="en-US" sz="1800" dirty="0">
                <a:solidFill>
                  <a:srgbClr val="FF0000"/>
                </a:solidFill>
                <a:latin typeface="Consolas" panose="020B0609020204030204" pitchFamily="49" charset="0"/>
              </a:rPr>
              <a:t>(p) </a:t>
            </a:r>
            <a:r>
              <a:rPr lang="en-US" dirty="0">
                <a:solidFill>
                  <a:schemeClr val="bg1">
                    <a:lumMod val="50000"/>
                  </a:schemeClr>
                </a:solidFill>
                <a:latin typeface="Consolas" panose="020B0609020204030204" pitchFamily="49" charset="0"/>
              </a:rPr>
              <a:t>// |V|~5-10K</a:t>
            </a:r>
          </a:p>
          <a:p>
            <a:pPr marL="571500" lvl="1" indent="-342900">
              <a:buClr>
                <a:schemeClr val="tx1"/>
              </a:buClr>
              <a:buFont typeface="Wingdings" panose="05000000000000000000" pitchFamily="2" charset="2"/>
              <a:buChar char="q"/>
            </a:pPr>
            <a:r>
              <a:rPr lang="en-US" sz="1800" b="1" dirty="0">
                <a:solidFill>
                  <a:schemeClr val="accent1"/>
                </a:solidFill>
                <a:latin typeface="Consolas" panose="020B0609020204030204" pitchFamily="49" charset="0"/>
              </a:rPr>
              <a:t>V’</a:t>
            </a:r>
            <a:r>
              <a:rPr lang="en-US" sz="1800" dirty="0">
                <a:solidFill>
                  <a:schemeClr val="tx1"/>
                </a:solidFill>
                <a:latin typeface="Consolas" panose="020B0609020204030204" pitchFamily="49" charset="0"/>
                <a:sym typeface="Wingdings" panose="05000000000000000000" pitchFamily="2" charset="2"/>
              </a:rPr>
              <a:t> </a:t>
            </a:r>
            <a:r>
              <a:rPr lang="en-US" sz="1800" b="1" dirty="0">
                <a:solidFill>
                  <a:schemeClr val="tx1"/>
                </a:solidFill>
                <a:latin typeface="Consolas" panose="020B0609020204030204" pitchFamily="49" charset="0"/>
                <a:sym typeface="Wingdings" panose="05000000000000000000" pitchFamily="2" charset="2"/>
              </a:rPr>
              <a:t>Prune(p, </a:t>
            </a:r>
            <a:r>
              <a:rPr lang="en-US" sz="1800" b="1" dirty="0">
                <a:solidFill>
                  <a:srgbClr val="FF0000"/>
                </a:solidFill>
                <a:latin typeface="Consolas" panose="020B0609020204030204" pitchFamily="49" charset="0"/>
                <a:sym typeface="Wingdings" panose="05000000000000000000" pitchFamily="2" charset="2"/>
              </a:rPr>
              <a:t>V</a:t>
            </a:r>
            <a:r>
              <a:rPr lang="en-US" sz="1800" b="1" dirty="0">
                <a:solidFill>
                  <a:schemeClr val="tx1"/>
                </a:solidFill>
                <a:latin typeface="Consolas" panose="020B0609020204030204" pitchFamily="49" charset="0"/>
                <a:sym typeface="Wingdings" panose="05000000000000000000" pitchFamily="2" charset="2"/>
              </a:rPr>
              <a:t>, R, </a:t>
            </a:r>
            <a:r>
              <a:rPr lang="el-GR" sz="1800" b="1" dirty="0">
                <a:solidFill>
                  <a:schemeClr val="tx1"/>
                </a:solidFill>
              </a:rPr>
              <a:t>α</a:t>
            </a:r>
            <a:r>
              <a:rPr lang="en-US" sz="1800" b="1" dirty="0">
                <a:solidFill>
                  <a:schemeClr val="tx1"/>
                </a:solidFill>
                <a:latin typeface="Consolas" panose="020B0609020204030204" pitchFamily="49" charset="0"/>
                <a:sym typeface="Wingdings" panose="05000000000000000000" pitchFamily="2" charset="2"/>
              </a:rPr>
              <a:t>)</a:t>
            </a:r>
          </a:p>
          <a:p>
            <a:pPr marL="571500" lvl="1" indent="-342900">
              <a:buClr>
                <a:schemeClr val="tx1"/>
              </a:buClr>
              <a:buFont typeface="Wingdings" panose="05000000000000000000" pitchFamily="2" charset="2"/>
              <a:buChar char="q"/>
            </a:pPr>
            <a:r>
              <a:rPr lang="en-US" sz="1800" dirty="0">
                <a:latin typeface="Consolas" panose="020B0609020204030204" pitchFamily="49" charset="0"/>
              </a:rPr>
              <a:t>For all </a:t>
            </a:r>
            <a:r>
              <a:rPr lang="en-US" sz="1800" b="1" dirty="0">
                <a:solidFill>
                  <a:schemeClr val="accent1">
                    <a:lumMod val="75000"/>
                  </a:schemeClr>
                </a:solidFill>
                <a:latin typeface="Consolas" panose="020B0609020204030204" pitchFamily="49" charset="0"/>
              </a:rPr>
              <a:t>v ∈ V’</a:t>
            </a:r>
          </a:p>
          <a:p>
            <a:pPr marL="845820" lvl="2" indent="-342900">
              <a:buClr>
                <a:schemeClr val="tx1"/>
              </a:buClr>
              <a:buFont typeface="Arial" panose="020B0604020202020204" pitchFamily="34" charset="0"/>
              <a:buChar char="•"/>
            </a:pPr>
            <a:r>
              <a:rPr lang="en-US" dirty="0">
                <a:latin typeface="Consolas" panose="020B0609020204030204" pitchFamily="49" charset="0"/>
              </a:rPr>
              <a:t>add edges </a:t>
            </a:r>
            <a:r>
              <a:rPr lang="en-US" b="1" dirty="0">
                <a:solidFill>
                  <a:schemeClr val="accent1">
                    <a:lumMod val="75000"/>
                  </a:schemeClr>
                </a:solidFill>
                <a:latin typeface="Consolas" panose="020B0609020204030204" pitchFamily="49" charset="0"/>
              </a:rPr>
              <a:t>(</a:t>
            </a:r>
            <a:r>
              <a:rPr lang="en-US" b="1" dirty="0" err="1">
                <a:solidFill>
                  <a:schemeClr val="accent1">
                    <a:lumMod val="75000"/>
                  </a:schemeClr>
                </a:solidFill>
                <a:latin typeface="Consolas" panose="020B0609020204030204" pitchFamily="49" charset="0"/>
              </a:rPr>
              <a:t>p,v</a:t>
            </a:r>
            <a:r>
              <a:rPr lang="en-US" b="1" dirty="0">
                <a:solidFill>
                  <a:schemeClr val="accent1">
                    <a:lumMod val="75000"/>
                  </a:schemeClr>
                </a:solidFill>
                <a:latin typeface="Consolas" panose="020B0609020204030204" pitchFamily="49" charset="0"/>
              </a:rPr>
              <a:t>)</a:t>
            </a:r>
            <a:r>
              <a:rPr lang="en-US" dirty="0">
                <a:latin typeface="Consolas" panose="020B0609020204030204" pitchFamily="49" charset="0"/>
              </a:rPr>
              <a:t> and </a:t>
            </a:r>
            <a:r>
              <a:rPr lang="en-US" b="1" dirty="0">
                <a:solidFill>
                  <a:schemeClr val="accent1">
                    <a:lumMod val="75000"/>
                  </a:schemeClr>
                </a:solidFill>
                <a:latin typeface="Consolas" panose="020B0609020204030204" pitchFamily="49" charset="0"/>
              </a:rPr>
              <a:t>(</a:t>
            </a:r>
            <a:r>
              <a:rPr lang="en-US" b="1" dirty="0" err="1">
                <a:solidFill>
                  <a:schemeClr val="accent1">
                    <a:lumMod val="75000"/>
                  </a:schemeClr>
                </a:solidFill>
                <a:latin typeface="Consolas" panose="020B0609020204030204" pitchFamily="49" charset="0"/>
              </a:rPr>
              <a:t>v,p</a:t>
            </a:r>
            <a:r>
              <a:rPr lang="en-US" b="1" dirty="0">
                <a:solidFill>
                  <a:schemeClr val="accent1">
                    <a:lumMod val="75000"/>
                  </a:schemeClr>
                </a:solidFill>
                <a:latin typeface="Consolas" panose="020B0609020204030204" pitchFamily="49" charset="0"/>
              </a:rPr>
              <a:t>)</a:t>
            </a:r>
            <a:r>
              <a:rPr lang="en-US" dirty="0">
                <a:latin typeface="Consolas" panose="020B0609020204030204" pitchFamily="49" charset="0"/>
              </a:rPr>
              <a:t> to G</a:t>
            </a:r>
          </a:p>
          <a:p>
            <a:pPr marL="845820" lvl="2" indent="-342900">
              <a:buClr>
                <a:schemeClr val="tx1"/>
              </a:buClr>
              <a:buFont typeface="Arial" panose="020B0604020202020204" pitchFamily="34" charset="0"/>
              <a:buChar char="•"/>
            </a:pPr>
            <a:r>
              <a:rPr lang="en-US" sz="1600" dirty="0">
                <a:latin typeface="Consolas" panose="020B0609020204030204" pitchFamily="49" charset="0"/>
              </a:rPr>
              <a:t>if </a:t>
            </a:r>
            <a:r>
              <a:rPr lang="en-US" sz="1600" b="1" dirty="0">
                <a:latin typeface="Consolas" panose="020B0609020204030204" pitchFamily="49" charset="0"/>
              </a:rPr>
              <a:t>|</a:t>
            </a:r>
            <a:r>
              <a:rPr lang="en-US" sz="1600" b="1" dirty="0" err="1">
                <a:latin typeface="Consolas" panose="020B0609020204030204" pitchFamily="49" charset="0"/>
              </a:rPr>
              <a:t>N</a:t>
            </a:r>
            <a:r>
              <a:rPr lang="en-US" sz="1600" b="1" baseline="-25000" dirty="0" err="1">
                <a:latin typeface="Consolas" panose="020B0609020204030204" pitchFamily="49" charset="0"/>
              </a:rPr>
              <a:t>out</a:t>
            </a:r>
            <a:r>
              <a:rPr lang="en-US" sz="1600" b="1" dirty="0">
                <a:latin typeface="Consolas" panose="020B0609020204030204" pitchFamily="49" charset="0"/>
              </a:rPr>
              <a:t>(v)| &gt; R</a:t>
            </a:r>
          </a:p>
          <a:p>
            <a:pPr marL="228600" lvl="1" indent="0">
              <a:buNone/>
            </a:pPr>
            <a:r>
              <a:rPr lang="en-US" dirty="0">
                <a:solidFill>
                  <a:schemeClr val="tx1">
                    <a:lumMod val="95000"/>
                    <a:lumOff val="5000"/>
                  </a:schemeClr>
                </a:solidFill>
                <a:latin typeface="Consolas" panose="020B0609020204030204" pitchFamily="49" charset="0"/>
              </a:rPr>
              <a:t>      </a:t>
            </a:r>
            <a:r>
              <a:rPr lang="en-US" b="1" dirty="0" err="1">
                <a:solidFill>
                  <a:schemeClr val="tx1">
                    <a:lumMod val="95000"/>
                    <a:lumOff val="5000"/>
                  </a:schemeClr>
                </a:solidFill>
                <a:latin typeface="Consolas" panose="020B0609020204030204" pitchFamily="49" charset="0"/>
              </a:rPr>
              <a:t>N</a:t>
            </a:r>
            <a:r>
              <a:rPr lang="en-US" b="1" baseline="-25000" dirty="0" err="1">
                <a:solidFill>
                  <a:schemeClr val="tx1">
                    <a:lumMod val="95000"/>
                    <a:lumOff val="5000"/>
                  </a:schemeClr>
                </a:solidFill>
                <a:latin typeface="Consolas" panose="020B0609020204030204" pitchFamily="49" charset="0"/>
              </a:rPr>
              <a:t>out</a:t>
            </a:r>
            <a:r>
              <a:rPr lang="en-US" b="1" dirty="0">
                <a:solidFill>
                  <a:schemeClr val="tx1">
                    <a:lumMod val="95000"/>
                    <a:lumOff val="5000"/>
                  </a:schemeClr>
                </a:solidFill>
                <a:latin typeface="Consolas" panose="020B0609020204030204" pitchFamily="49" charset="0"/>
              </a:rPr>
              <a:t>(v) </a:t>
            </a:r>
            <a:r>
              <a:rPr lang="en-US" b="1" dirty="0">
                <a:latin typeface="Consolas" panose="020B0609020204030204" pitchFamily="49" charset="0"/>
                <a:sym typeface="Wingdings" panose="05000000000000000000" pitchFamily="2" charset="2"/>
              </a:rPr>
              <a:t></a:t>
            </a:r>
            <a:r>
              <a:rPr lang="en-US" b="1" dirty="0">
                <a:solidFill>
                  <a:schemeClr val="tx1">
                    <a:lumMod val="95000"/>
                    <a:lumOff val="5000"/>
                  </a:schemeClr>
                </a:solidFill>
                <a:latin typeface="Consolas" panose="020B0609020204030204" pitchFamily="49" charset="0"/>
              </a:rPr>
              <a:t> </a:t>
            </a:r>
            <a:r>
              <a:rPr lang="en-US" b="1" dirty="0">
                <a:solidFill>
                  <a:schemeClr val="tx1">
                    <a:lumMod val="95000"/>
                    <a:lumOff val="5000"/>
                  </a:schemeClr>
                </a:solidFill>
                <a:latin typeface="Consolas" panose="020B0609020204030204" pitchFamily="49" charset="0"/>
                <a:sym typeface="Wingdings" panose="05000000000000000000" pitchFamily="2" charset="2"/>
              </a:rPr>
              <a:t>Prune(v, </a:t>
            </a:r>
            <a:r>
              <a:rPr lang="en-US" b="1" dirty="0" err="1">
                <a:solidFill>
                  <a:schemeClr val="tx1">
                    <a:lumMod val="95000"/>
                    <a:lumOff val="5000"/>
                  </a:schemeClr>
                </a:solidFill>
                <a:latin typeface="Consolas" panose="020B0609020204030204" pitchFamily="49" charset="0"/>
              </a:rPr>
              <a:t>N</a:t>
            </a:r>
            <a:r>
              <a:rPr lang="en-US" b="1" baseline="-25000" dirty="0" err="1">
                <a:solidFill>
                  <a:schemeClr val="tx1">
                    <a:lumMod val="95000"/>
                    <a:lumOff val="5000"/>
                  </a:schemeClr>
                </a:solidFill>
                <a:latin typeface="Consolas" panose="020B0609020204030204" pitchFamily="49" charset="0"/>
              </a:rPr>
              <a:t>out</a:t>
            </a:r>
            <a:r>
              <a:rPr lang="en-US" b="1" dirty="0">
                <a:solidFill>
                  <a:schemeClr val="tx1">
                    <a:lumMod val="95000"/>
                    <a:lumOff val="5000"/>
                  </a:schemeClr>
                </a:solidFill>
                <a:latin typeface="Consolas" panose="020B0609020204030204" pitchFamily="49" charset="0"/>
              </a:rPr>
              <a:t>(v), R, </a:t>
            </a:r>
            <a:r>
              <a:rPr lang="el-GR" b="1" dirty="0">
                <a:solidFill>
                  <a:schemeClr val="tx1">
                    <a:lumMod val="95000"/>
                    <a:lumOff val="5000"/>
                  </a:schemeClr>
                </a:solidFill>
              </a:rPr>
              <a:t>α</a:t>
            </a:r>
            <a:r>
              <a:rPr lang="en-US" b="1" dirty="0">
                <a:solidFill>
                  <a:schemeClr val="tx1">
                    <a:lumMod val="95000"/>
                    <a:lumOff val="5000"/>
                  </a:schemeClr>
                </a:solidFill>
                <a:latin typeface="Consolas" panose="020B0609020204030204" pitchFamily="49" charset="0"/>
              </a:rPr>
              <a:t>)</a:t>
            </a:r>
            <a:endParaRPr lang="en-US" sz="1400" b="1" dirty="0">
              <a:latin typeface="Consolas" panose="020B0609020204030204" pitchFamily="49" charset="0"/>
            </a:endParaRPr>
          </a:p>
        </p:txBody>
      </p:sp>
      <p:sp>
        <p:nvSpPr>
          <p:cNvPr id="2" name="Date Placeholder 1">
            <a:extLst>
              <a:ext uri="{FF2B5EF4-FFF2-40B4-BE49-F238E27FC236}">
                <a16:creationId xmlns:a16="http://schemas.microsoft.com/office/drawing/2014/main" id="{6F8219C2-BF76-4FC5-9DB7-556B5D3BA314}"/>
              </a:ext>
            </a:extLst>
          </p:cNvPr>
          <p:cNvSpPr>
            <a:spLocks noGrp="1"/>
          </p:cNvSpPr>
          <p:nvPr>
            <p:ph type="dt" sz="half" idx="10"/>
          </p:nvPr>
        </p:nvSpPr>
        <p:spPr/>
        <p:txBody>
          <a:bodyPr/>
          <a:lstStyle/>
          <a:p>
            <a:fld id="{08404F0F-5B77-42EA-B7E6-5EB6C14C1D69}" type="datetime1">
              <a:rPr lang="en-US" smtClean="0"/>
              <a:t>12-Oct-22</a:t>
            </a:fld>
            <a:endParaRPr lang="en-US"/>
          </a:p>
        </p:txBody>
      </p:sp>
      <p:sp>
        <p:nvSpPr>
          <p:cNvPr id="6" name="Slide Number Placeholder 5">
            <a:extLst>
              <a:ext uri="{FF2B5EF4-FFF2-40B4-BE49-F238E27FC236}">
                <a16:creationId xmlns:a16="http://schemas.microsoft.com/office/drawing/2014/main" id="{C1A7A0FC-B513-436E-BCC8-71AC33696755}"/>
              </a:ext>
            </a:extLst>
          </p:cNvPr>
          <p:cNvSpPr>
            <a:spLocks noGrp="1"/>
          </p:cNvSpPr>
          <p:nvPr>
            <p:ph type="sldNum" sz="quarter" idx="12"/>
          </p:nvPr>
        </p:nvSpPr>
        <p:spPr/>
        <p:txBody>
          <a:bodyPr>
            <a:normAutofit/>
          </a:bodyPr>
          <a:lstStyle/>
          <a:p>
            <a:fld id="{7BA31737-66ED-4538-8E4A-5B6F08D0267E}" type="slidenum">
              <a:rPr lang="en-US" smtClean="0"/>
              <a:t>12</a:t>
            </a:fld>
            <a:endParaRPr lang="en-US"/>
          </a:p>
        </p:txBody>
      </p:sp>
      <p:sp>
        <p:nvSpPr>
          <p:cNvPr id="39" name="Content Placeholder 2">
            <a:extLst>
              <a:ext uri="{FF2B5EF4-FFF2-40B4-BE49-F238E27FC236}">
                <a16:creationId xmlns:a16="http://schemas.microsoft.com/office/drawing/2014/main" id="{040F8C62-94D5-4BD7-96DC-3300F0045242}"/>
              </a:ext>
            </a:extLst>
          </p:cNvPr>
          <p:cNvSpPr txBox="1">
            <a:spLocks/>
          </p:cNvSpPr>
          <p:nvPr/>
        </p:nvSpPr>
        <p:spPr>
          <a:xfrm>
            <a:off x="3827751" y="4380940"/>
            <a:ext cx="7197101" cy="1944912"/>
          </a:xfrm>
          <a:prstGeom prst="rect">
            <a:avLst/>
          </a:prstGeom>
          <a:solidFill>
            <a:schemeClr val="bg1">
              <a:lumMod val="8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latin typeface="Consolas" panose="020B0609020204030204" pitchFamily="49" charset="0"/>
                <a:sym typeface="Wingdings" panose="05000000000000000000" pitchFamily="2" charset="2"/>
              </a:rPr>
              <a:t>Prune(p, V, R, </a:t>
            </a:r>
            <a:r>
              <a:rPr lang="el-GR" sz="1600" b="1" dirty="0">
                <a:latin typeface="Consolas" panose="020B0609020204030204" pitchFamily="49" charset="0"/>
              </a:rPr>
              <a:t>α</a:t>
            </a:r>
            <a:r>
              <a:rPr lang="en-US" sz="1600" b="1" dirty="0">
                <a:latin typeface="Consolas" panose="020B0609020204030204" pitchFamily="49" charset="0"/>
                <a:sym typeface="Wingdings" panose="05000000000000000000" pitchFamily="2" charset="2"/>
              </a:rPr>
              <a:t>) returns </a:t>
            </a:r>
            <a:r>
              <a:rPr lang="en-US" sz="1600" b="1" dirty="0">
                <a:solidFill>
                  <a:schemeClr val="accent6"/>
                </a:solidFill>
                <a:latin typeface="Consolas" panose="020B0609020204030204" pitchFamily="49" charset="0"/>
                <a:sym typeface="Wingdings" panose="05000000000000000000" pitchFamily="2" charset="2"/>
              </a:rPr>
              <a:t>V’</a:t>
            </a:r>
            <a:r>
              <a:rPr lang="en-US" sz="1600" b="1" dirty="0">
                <a:latin typeface="Consolas" panose="020B0609020204030204" pitchFamily="49" charset="0"/>
                <a:sym typeface="Wingdings" panose="05000000000000000000" pitchFamily="2" charset="2"/>
              </a:rPr>
              <a:t> </a:t>
            </a:r>
            <a:r>
              <a:rPr lang="en-US" sz="1600" dirty="0">
                <a:solidFill>
                  <a:schemeClr val="tx1">
                    <a:lumMod val="50000"/>
                    <a:lumOff val="50000"/>
                  </a:schemeClr>
                </a:solidFill>
                <a:latin typeface="Consolas" panose="020B0609020204030204" pitchFamily="49" charset="0"/>
              </a:rPr>
              <a:t>// |V’|&lt;R is degree, </a:t>
            </a:r>
            <a:r>
              <a:rPr lang="el-GR" sz="1600" dirty="0">
                <a:solidFill>
                  <a:schemeClr val="tx1">
                    <a:lumMod val="50000"/>
                    <a:lumOff val="50000"/>
                  </a:schemeClr>
                </a:solidFill>
              </a:rPr>
              <a:t>α</a:t>
            </a:r>
            <a:r>
              <a:rPr lang="en-US" sz="1600" dirty="0">
                <a:solidFill>
                  <a:schemeClr val="tx1">
                    <a:lumMod val="50000"/>
                    <a:lumOff val="50000"/>
                  </a:schemeClr>
                </a:solidFill>
              </a:rPr>
              <a:t> typically 1.2</a:t>
            </a:r>
            <a:endParaRPr lang="en-US" sz="1600" dirty="0">
              <a:latin typeface="Consolas" panose="020B0609020204030204" pitchFamily="49" charset="0"/>
              <a:sym typeface="Wingdings" panose="05000000000000000000" pitchFamily="2" charset="2"/>
            </a:endParaRPr>
          </a:p>
          <a:p>
            <a:pPr>
              <a:buFont typeface="Wingdings" panose="05000000000000000000" pitchFamily="2" charset="2"/>
              <a:buChar char="q"/>
            </a:pPr>
            <a:r>
              <a:rPr lang="en-US" sz="1600" dirty="0">
                <a:latin typeface="Consolas" panose="020B0609020204030204" pitchFamily="49" charset="0"/>
                <a:sym typeface="Wingdings" panose="05000000000000000000" pitchFamily="2" charset="2"/>
              </a:rPr>
              <a:t>Sort </a:t>
            </a:r>
            <a:r>
              <a:rPr lang="en-US" sz="1600" b="1" dirty="0">
                <a:latin typeface="Consolas" panose="020B0609020204030204" pitchFamily="49" charset="0"/>
                <a:sym typeface="Wingdings" panose="05000000000000000000" pitchFamily="2" charset="2"/>
              </a:rPr>
              <a:t>V</a:t>
            </a:r>
            <a:r>
              <a:rPr lang="en-US" sz="1600" dirty="0">
                <a:latin typeface="Consolas" panose="020B0609020204030204" pitchFamily="49" charset="0"/>
                <a:sym typeface="Wingdings" panose="05000000000000000000" pitchFamily="2" charset="2"/>
              </a:rPr>
              <a:t> in increasing order of distance from </a:t>
            </a:r>
            <a:r>
              <a:rPr lang="en-US" sz="1600" b="1" dirty="0">
                <a:latin typeface="Consolas" panose="020B0609020204030204" pitchFamily="49" charset="0"/>
                <a:sym typeface="Wingdings" panose="05000000000000000000" pitchFamily="2" charset="2"/>
              </a:rPr>
              <a:t>p</a:t>
            </a:r>
          </a:p>
          <a:p>
            <a:pPr>
              <a:buFont typeface="Wingdings" panose="05000000000000000000" pitchFamily="2" charset="2"/>
              <a:buChar char="q"/>
            </a:pPr>
            <a:r>
              <a:rPr lang="en-US" sz="1600" b="1" dirty="0">
                <a:solidFill>
                  <a:schemeClr val="accent6"/>
                </a:solidFill>
                <a:latin typeface="Consolas" panose="020B0609020204030204" pitchFamily="49" charset="0"/>
                <a:sym typeface="Wingdings" panose="05000000000000000000" pitchFamily="2" charset="2"/>
              </a:rPr>
              <a:t>V’ {v</a:t>
            </a:r>
            <a:r>
              <a:rPr lang="en-US" sz="1600" b="1" baseline="-25000" dirty="0">
                <a:solidFill>
                  <a:schemeClr val="accent6"/>
                </a:solidFill>
                <a:latin typeface="Consolas" panose="020B0609020204030204" pitchFamily="49" charset="0"/>
                <a:sym typeface="Wingdings" panose="05000000000000000000" pitchFamily="2" charset="2"/>
              </a:rPr>
              <a:t>1</a:t>
            </a:r>
            <a:r>
              <a:rPr lang="en-US" sz="1600" b="1" dirty="0">
                <a:solidFill>
                  <a:schemeClr val="accent6"/>
                </a:solidFill>
                <a:latin typeface="Consolas" panose="020B0609020204030204" pitchFamily="49" charset="0"/>
                <a:sym typeface="Wingdings" panose="05000000000000000000" pitchFamily="2" charset="2"/>
              </a:rPr>
              <a:t>}</a:t>
            </a:r>
          </a:p>
          <a:p>
            <a:pPr>
              <a:buFont typeface="Wingdings" panose="05000000000000000000" pitchFamily="2" charset="2"/>
              <a:buChar char="q"/>
            </a:pPr>
            <a:r>
              <a:rPr lang="en-US" sz="1600" dirty="0">
                <a:latin typeface="Consolas" panose="020B0609020204030204" pitchFamily="49" charset="0"/>
              </a:rPr>
              <a:t>for </a:t>
            </a:r>
            <a:r>
              <a:rPr lang="en-US" sz="1600" b="1" dirty="0">
                <a:latin typeface="Consolas" panose="020B0609020204030204" pitchFamily="49" charset="0"/>
              </a:rPr>
              <a:t>i</a:t>
            </a:r>
            <a:r>
              <a:rPr lang="en-US" sz="1600" b="1" i="1" dirty="0">
                <a:latin typeface="Consolas" panose="020B0609020204030204" pitchFamily="49" charset="0"/>
              </a:rPr>
              <a:t> </a:t>
            </a:r>
            <a:r>
              <a:rPr lang="en-US" sz="1600" b="1" dirty="0">
                <a:latin typeface="Consolas" panose="020B0609020204030204" pitchFamily="49" charset="0"/>
              </a:rPr>
              <a:t>∈ {2, …, |V|}</a:t>
            </a:r>
            <a:r>
              <a:rPr lang="en-US" sz="1600" dirty="0">
                <a:latin typeface="Consolas" panose="020B0609020204030204" pitchFamily="49" charset="0"/>
              </a:rPr>
              <a:t> while </a:t>
            </a:r>
            <a:r>
              <a:rPr lang="en-US" sz="1600" b="1" dirty="0">
                <a:latin typeface="Consolas" panose="020B0609020204030204" pitchFamily="49" charset="0"/>
              </a:rPr>
              <a:t>|V’| &lt; R</a:t>
            </a:r>
          </a:p>
          <a:p>
            <a:pPr lvl="1">
              <a:buFont typeface="Wingdings" panose="05000000000000000000" pitchFamily="2" charset="2"/>
              <a:buChar char="q"/>
            </a:pPr>
            <a:r>
              <a:rPr lang="en-US" sz="1600" b="1" dirty="0">
                <a:latin typeface="Consolas" panose="020B0609020204030204" pitchFamily="49" charset="0"/>
              </a:rPr>
              <a:t>if for any v ∈ V’, d(</a:t>
            </a:r>
            <a:r>
              <a:rPr lang="en-US" sz="1600" b="1" dirty="0" err="1">
                <a:latin typeface="Consolas" panose="020B0609020204030204" pitchFamily="49" charset="0"/>
              </a:rPr>
              <a:t>v,v</a:t>
            </a:r>
            <a:r>
              <a:rPr lang="en-US" sz="1600" b="1" baseline="-25000" dirty="0" err="1">
                <a:latin typeface="Consolas" panose="020B0609020204030204" pitchFamily="49" charset="0"/>
              </a:rPr>
              <a:t>i</a:t>
            </a:r>
            <a:r>
              <a:rPr lang="en-US" sz="1600" b="1" dirty="0">
                <a:latin typeface="Consolas" panose="020B0609020204030204" pitchFamily="49" charset="0"/>
              </a:rPr>
              <a:t>) &lt; d(</a:t>
            </a:r>
            <a:r>
              <a:rPr lang="en-US" sz="1600" b="1" dirty="0" err="1">
                <a:latin typeface="Consolas" panose="020B0609020204030204" pitchFamily="49" charset="0"/>
              </a:rPr>
              <a:t>p,v</a:t>
            </a:r>
            <a:r>
              <a:rPr lang="en-US" sz="1600" b="1" baseline="-25000" dirty="0" err="1">
                <a:latin typeface="Consolas" panose="020B0609020204030204" pitchFamily="49" charset="0"/>
              </a:rPr>
              <a:t>i</a:t>
            </a:r>
            <a:r>
              <a:rPr lang="en-US" sz="1600" b="1" dirty="0">
                <a:latin typeface="Consolas" panose="020B0609020204030204" pitchFamily="49" charset="0"/>
              </a:rPr>
              <a:t>)/</a:t>
            </a:r>
            <a:r>
              <a:rPr lang="el-GR" sz="1600" b="1" dirty="0">
                <a:latin typeface="Consolas" panose="020B0609020204030204" pitchFamily="49" charset="0"/>
              </a:rPr>
              <a:t>α</a:t>
            </a:r>
            <a:r>
              <a:rPr lang="en-US" sz="1600" b="1" dirty="0">
                <a:latin typeface="Consolas" panose="020B0609020204030204" pitchFamily="49" charset="0"/>
              </a:rPr>
              <a:t>, skip i &amp; continue</a:t>
            </a:r>
          </a:p>
          <a:p>
            <a:pPr lvl="1">
              <a:buFont typeface="Wingdings" panose="05000000000000000000" pitchFamily="2" charset="2"/>
              <a:buChar char="q"/>
            </a:pPr>
            <a:r>
              <a:rPr lang="en-US" sz="1600" b="1" dirty="0">
                <a:latin typeface="Consolas" panose="020B0609020204030204" pitchFamily="49" charset="0"/>
              </a:rPr>
              <a:t>else, add </a:t>
            </a:r>
            <a:r>
              <a:rPr lang="en-US" sz="1600" b="1" dirty="0">
                <a:solidFill>
                  <a:schemeClr val="accent6"/>
                </a:solidFill>
                <a:latin typeface="Consolas" panose="020B0609020204030204" pitchFamily="49" charset="0"/>
              </a:rPr>
              <a:t>v</a:t>
            </a:r>
            <a:r>
              <a:rPr lang="en-US" sz="1600" b="1" baseline="-25000" dirty="0">
                <a:solidFill>
                  <a:schemeClr val="accent6"/>
                </a:solidFill>
                <a:latin typeface="Consolas" panose="020B0609020204030204" pitchFamily="49" charset="0"/>
              </a:rPr>
              <a:t>i</a:t>
            </a:r>
            <a:r>
              <a:rPr lang="en-US" sz="1600" b="1" dirty="0">
                <a:solidFill>
                  <a:schemeClr val="accent6"/>
                </a:solidFill>
                <a:latin typeface="Consolas" panose="020B0609020204030204" pitchFamily="49" charset="0"/>
              </a:rPr>
              <a:t> to V’</a:t>
            </a:r>
            <a:endParaRPr lang="en-US" sz="1600" dirty="0">
              <a:solidFill>
                <a:schemeClr val="accent6"/>
              </a:solidFill>
              <a:latin typeface="Consolas" panose="020B0609020204030204" pitchFamily="49" charset="0"/>
            </a:endParaRPr>
          </a:p>
        </p:txBody>
      </p:sp>
      <p:cxnSp>
        <p:nvCxnSpPr>
          <p:cNvPr id="43" name="Straight Arrow Connector 42">
            <a:extLst>
              <a:ext uri="{FF2B5EF4-FFF2-40B4-BE49-F238E27FC236}">
                <a16:creationId xmlns:a16="http://schemas.microsoft.com/office/drawing/2014/main" id="{C3B4EEB1-CD1F-4950-872F-FD0CB13496A7}"/>
              </a:ext>
            </a:extLst>
          </p:cNvPr>
          <p:cNvCxnSpPr>
            <a:cxnSpLocks/>
            <a:stCxn id="192" idx="5"/>
            <a:endCxn id="205" idx="1"/>
          </p:cNvCxnSpPr>
          <p:nvPr/>
        </p:nvCxnSpPr>
        <p:spPr>
          <a:xfrm flipV="1">
            <a:off x="1914391" y="5266230"/>
            <a:ext cx="1395467" cy="16940"/>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sp>
        <p:nvSpPr>
          <p:cNvPr id="52" name="Multiplication Sign 51">
            <a:extLst>
              <a:ext uri="{FF2B5EF4-FFF2-40B4-BE49-F238E27FC236}">
                <a16:creationId xmlns:a16="http://schemas.microsoft.com/office/drawing/2014/main" id="{B4F7939F-83D2-4FFF-A9B2-43ABCC9D0D09}"/>
              </a:ext>
            </a:extLst>
          </p:cNvPr>
          <p:cNvSpPr/>
          <p:nvPr/>
        </p:nvSpPr>
        <p:spPr>
          <a:xfrm>
            <a:off x="1973934" y="4904112"/>
            <a:ext cx="340844" cy="332816"/>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TextBox 190">
            <a:extLst>
              <a:ext uri="{FF2B5EF4-FFF2-40B4-BE49-F238E27FC236}">
                <a16:creationId xmlns:a16="http://schemas.microsoft.com/office/drawing/2014/main" id="{01939D95-D37F-7C36-C7A8-BBD729EE9C95}"/>
              </a:ext>
            </a:extLst>
          </p:cNvPr>
          <p:cNvSpPr txBox="1"/>
          <p:nvPr/>
        </p:nvSpPr>
        <p:spPr>
          <a:xfrm>
            <a:off x="1680761" y="5209489"/>
            <a:ext cx="278918" cy="369332"/>
          </a:xfrm>
          <a:prstGeom prst="rect">
            <a:avLst/>
          </a:prstGeom>
          <a:noFill/>
        </p:spPr>
        <p:txBody>
          <a:bodyPr wrap="square" rtlCol="0">
            <a:spAutoFit/>
          </a:bodyPr>
          <a:lstStyle/>
          <a:p>
            <a:r>
              <a:rPr lang="en-US" b="1" i="1" dirty="0">
                <a:latin typeface="+mj-lt"/>
              </a:rPr>
              <a:t>p</a:t>
            </a:r>
            <a:endParaRPr lang="en-US" sz="2400" b="1" i="1" dirty="0">
              <a:latin typeface="+mj-lt"/>
            </a:endParaRPr>
          </a:p>
        </p:txBody>
      </p:sp>
      <p:sp>
        <p:nvSpPr>
          <p:cNvPr id="192" name="Oval 191">
            <a:extLst>
              <a:ext uri="{FF2B5EF4-FFF2-40B4-BE49-F238E27FC236}">
                <a16:creationId xmlns:a16="http://schemas.microsoft.com/office/drawing/2014/main" id="{73100A8E-BD34-DEBF-3E77-93F110D1DC0A}"/>
              </a:ext>
            </a:extLst>
          </p:cNvPr>
          <p:cNvSpPr/>
          <p:nvPr/>
        </p:nvSpPr>
        <p:spPr>
          <a:xfrm>
            <a:off x="1875367" y="5244146"/>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4F25BB60-1879-1CAB-DC63-F50A08A45F5F}"/>
              </a:ext>
            </a:extLst>
          </p:cNvPr>
          <p:cNvGrpSpPr/>
          <p:nvPr/>
        </p:nvGrpSpPr>
        <p:grpSpPr>
          <a:xfrm>
            <a:off x="1205346" y="5105199"/>
            <a:ext cx="360969" cy="338554"/>
            <a:chOff x="1205346" y="5105199"/>
            <a:chExt cx="360969" cy="338554"/>
          </a:xfrm>
        </p:grpSpPr>
        <p:sp>
          <p:nvSpPr>
            <p:cNvPr id="194" name="TextBox 193">
              <a:extLst>
                <a:ext uri="{FF2B5EF4-FFF2-40B4-BE49-F238E27FC236}">
                  <a16:creationId xmlns:a16="http://schemas.microsoft.com/office/drawing/2014/main" id="{FF781769-35EC-408B-5F68-DB9DB00C9AE8}"/>
                </a:ext>
              </a:extLst>
            </p:cNvPr>
            <p:cNvSpPr txBox="1"/>
            <p:nvPr/>
          </p:nvSpPr>
          <p:spPr>
            <a:xfrm>
              <a:off x="1205346" y="5105199"/>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1</a:t>
              </a:r>
              <a:endParaRPr lang="en-US" sz="2400" b="1" i="1" baseline="-25000" dirty="0">
                <a:latin typeface="+mj-lt"/>
              </a:endParaRPr>
            </a:p>
          </p:txBody>
        </p:sp>
        <p:sp>
          <p:nvSpPr>
            <p:cNvPr id="195" name="Oval 194">
              <a:extLst>
                <a:ext uri="{FF2B5EF4-FFF2-40B4-BE49-F238E27FC236}">
                  <a16:creationId xmlns:a16="http://schemas.microsoft.com/office/drawing/2014/main" id="{92C34FE1-CFBA-68E5-92AD-856B9BB94C63}"/>
                </a:ext>
              </a:extLst>
            </p:cNvPr>
            <p:cNvSpPr/>
            <p:nvPr/>
          </p:nvSpPr>
          <p:spPr>
            <a:xfrm>
              <a:off x="1493432" y="537026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10" name="Straight Arrow Connector 209">
            <a:extLst>
              <a:ext uri="{FF2B5EF4-FFF2-40B4-BE49-F238E27FC236}">
                <a16:creationId xmlns:a16="http://schemas.microsoft.com/office/drawing/2014/main" id="{B79F3319-F94F-A006-526F-F17C42C48147}"/>
              </a:ext>
            </a:extLst>
          </p:cNvPr>
          <p:cNvCxnSpPr>
            <a:cxnSpLocks/>
            <a:stCxn id="192" idx="4"/>
            <a:endCxn id="197" idx="0"/>
          </p:cNvCxnSpPr>
          <p:nvPr/>
        </p:nvCxnSpPr>
        <p:spPr>
          <a:xfrm>
            <a:off x="1898227" y="5289865"/>
            <a:ext cx="189481" cy="449727"/>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B2DECDEF-D0A1-6F72-111F-DE5F0F627952}"/>
              </a:ext>
            </a:extLst>
          </p:cNvPr>
          <p:cNvCxnSpPr>
            <a:cxnSpLocks/>
            <a:stCxn id="192" idx="2"/>
          </p:cNvCxnSpPr>
          <p:nvPr/>
        </p:nvCxnSpPr>
        <p:spPr>
          <a:xfrm flipH="1">
            <a:off x="1550788" y="5267006"/>
            <a:ext cx="324579" cy="120197"/>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12" name="Straight Arrow Connector 211">
            <a:extLst>
              <a:ext uri="{FF2B5EF4-FFF2-40B4-BE49-F238E27FC236}">
                <a16:creationId xmlns:a16="http://schemas.microsoft.com/office/drawing/2014/main" id="{EEA5CC33-A528-C92A-5825-EBEE63427729}"/>
              </a:ext>
            </a:extLst>
          </p:cNvPr>
          <p:cNvCxnSpPr>
            <a:cxnSpLocks/>
            <a:stCxn id="192" idx="0"/>
            <a:endCxn id="203" idx="5"/>
          </p:cNvCxnSpPr>
          <p:nvPr/>
        </p:nvCxnSpPr>
        <p:spPr>
          <a:xfrm flipH="1" flipV="1">
            <a:off x="1871133" y="4701285"/>
            <a:ext cx="27094" cy="542861"/>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13" name="Straight Arrow Connector 212">
            <a:extLst>
              <a:ext uri="{FF2B5EF4-FFF2-40B4-BE49-F238E27FC236}">
                <a16:creationId xmlns:a16="http://schemas.microsoft.com/office/drawing/2014/main" id="{D79DCB11-94BD-20AE-7769-641CF6517610}"/>
              </a:ext>
            </a:extLst>
          </p:cNvPr>
          <p:cNvCxnSpPr>
            <a:cxnSpLocks/>
            <a:stCxn id="192" idx="1"/>
            <a:endCxn id="201" idx="5"/>
          </p:cNvCxnSpPr>
          <p:nvPr/>
        </p:nvCxnSpPr>
        <p:spPr>
          <a:xfrm flipH="1" flipV="1">
            <a:off x="1198651" y="4075542"/>
            <a:ext cx="683411" cy="1175299"/>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14" name="Straight Arrow Connector 213">
            <a:extLst>
              <a:ext uri="{FF2B5EF4-FFF2-40B4-BE49-F238E27FC236}">
                <a16:creationId xmlns:a16="http://schemas.microsoft.com/office/drawing/2014/main" id="{D4A4C052-5C51-1226-4BF4-296E076B4D45}"/>
              </a:ext>
            </a:extLst>
          </p:cNvPr>
          <p:cNvCxnSpPr>
            <a:cxnSpLocks/>
            <a:stCxn id="192" idx="4"/>
          </p:cNvCxnSpPr>
          <p:nvPr/>
        </p:nvCxnSpPr>
        <p:spPr>
          <a:xfrm flipH="1">
            <a:off x="1854401" y="5289865"/>
            <a:ext cx="43826" cy="882335"/>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BD06616A-3E1F-8D57-FE55-926A5CA33B4D}"/>
              </a:ext>
            </a:extLst>
          </p:cNvPr>
          <p:cNvCxnSpPr>
            <a:cxnSpLocks/>
            <a:stCxn id="192" idx="6"/>
            <a:endCxn id="199" idx="3"/>
          </p:cNvCxnSpPr>
          <p:nvPr/>
        </p:nvCxnSpPr>
        <p:spPr>
          <a:xfrm flipV="1">
            <a:off x="1921086" y="4811553"/>
            <a:ext cx="508424" cy="455453"/>
          </a:xfrm>
          <a:prstGeom prst="straightConnector1">
            <a:avLst/>
          </a:prstGeom>
          <a:ln w="12700">
            <a:solidFill>
              <a:schemeClr val="accent1">
                <a:lumMod val="60000"/>
                <a:lumOff val="40000"/>
              </a:schemeClr>
            </a:solidFill>
            <a:tailEnd type="triangle" w="sm" len="lg"/>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D1C8C2C8-FDD6-E700-BA9F-09B4C4417923}"/>
              </a:ext>
            </a:extLst>
          </p:cNvPr>
          <p:cNvGrpSpPr/>
          <p:nvPr/>
        </p:nvGrpSpPr>
        <p:grpSpPr>
          <a:xfrm>
            <a:off x="1820220" y="6115973"/>
            <a:ext cx="360969" cy="338554"/>
            <a:chOff x="1820220" y="6115973"/>
            <a:chExt cx="360969" cy="338554"/>
          </a:xfrm>
        </p:grpSpPr>
        <p:sp>
          <p:nvSpPr>
            <p:cNvPr id="230" name="Oval 229">
              <a:extLst>
                <a:ext uri="{FF2B5EF4-FFF2-40B4-BE49-F238E27FC236}">
                  <a16:creationId xmlns:a16="http://schemas.microsoft.com/office/drawing/2014/main" id="{2BD3146B-46BB-EAA7-3363-50336DA9DC91}"/>
                </a:ext>
              </a:extLst>
            </p:cNvPr>
            <p:cNvSpPr/>
            <p:nvPr/>
          </p:nvSpPr>
          <p:spPr>
            <a:xfrm>
              <a:off x="1825414" y="6165505"/>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TextBox 232">
              <a:extLst>
                <a:ext uri="{FF2B5EF4-FFF2-40B4-BE49-F238E27FC236}">
                  <a16:creationId xmlns:a16="http://schemas.microsoft.com/office/drawing/2014/main" id="{FE960C7D-A995-5324-50FB-2CB6C16673A0}"/>
                </a:ext>
              </a:extLst>
            </p:cNvPr>
            <p:cNvSpPr txBox="1"/>
            <p:nvPr/>
          </p:nvSpPr>
          <p:spPr>
            <a:xfrm>
              <a:off x="1820220" y="6115973"/>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5</a:t>
              </a:r>
              <a:endParaRPr lang="en-US" sz="2400" b="1" i="1" baseline="-25000" dirty="0">
                <a:latin typeface="+mj-lt"/>
              </a:endParaRPr>
            </a:p>
          </p:txBody>
        </p:sp>
      </p:grpSp>
      <p:grpSp>
        <p:nvGrpSpPr>
          <p:cNvPr id="42" name="Group 41">
            <a:extLst>
              <a:ext uri="{FF2B5EF4-FFF2-40B4-BE49-F238E27FC236}">
                <a16:creationId xmlns:a16="http://schemas.microsoft.com/office/drawing/2014/main" id="{CD939E2B-7B0B-9C02-08D5-E1875374D729}"/>
              </a:ext>
            </a:extLst>
          </p:cNvPr>
          <p:cNvGrpSpPr/>
          <p:nvPr/>
        </p:nvGrpSpPr>
        <p:grpSpPr>
          <a:xfrm>
            <a:off x="1809000" y="4359893"/>
            <a:ext cx="360969" cy="348087"/>
            <a:chOff x="1809000" y="4359893"/>
            <a:chExt cx="360969" cy="348087"/>
          </a:xfrm>
        </p:grpSpPr>
        <p:sp>
          <p:nvSpPr>
            <p:cNvPr id="203" name="Oval 202">
              <a:extLst>
                <a:ext uri="{FF2B5EF4-FFF2-40B4-BE49-F238E27FC236}">
                  <a16:creationId xmlns:a16="http://schemas.microsoft.com/office/drawing/2014/main" id="{C4B25E8A-4874-DD52-B4FC-BE8F44E15666}"/>
                </a:ext>
              </a:extLst>
            </p:cNvPr>
            <p:cNvSpPr/>
            <p:nvPr/>
          </p:nvSpPr>
          <p:spPr>
            <a:xfrm>
              <a:off x="1832109" y="4662261"/>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TextBox 233">
              <a:extLst>
                <a:ext uri="{FF2B5EF4-FFF2-40B4-BE49-F238E27FC236}">
                  <a16:creationId xmlns:a16="http://schemas.microsoft.com/office/drawing/2014/main" id="{F571EC31-0A86-9317-2219-0C8D0D1E29AD}"/>
                </a:ext>
              </a:extLst>
            </p:cNvPr>
            <p:cNvSpPr txBox="1"/>
            <p:nvPr/>
          </p:nvSpPr>
          <p:spPr>
            <a:xfrm>
              <a:off x="1809000" y="4359893"/>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3</a:t>
              </a:r>
              <a:endParaRPr lang="en-US" sz="2400" b="1" i="1" baseline="-25000" dirty="0">
                <a:latin typeface="+mj-lt"/>
              </a:endParaRPr>
            </a:p>
          </p:txBody>
        </p:sp>
      </p:grpSp>
      <p:grpSp>
        <p:nvGrpSpPr>
          <p:cNvPr id="40" name="Group 39">
            <a:extLst>
              <a:ext uri="{FF2B5EF4-FFF2-40B4-BE49-F238E27FC236}">
                <a16:creationId xmlns:a16="http://schemas.microsoft.com/office/drawing/2014/main" id="{F473A49E-3F70-A01B-B53D-1712A4FAD17E}"/>
              </a:ext>
            </a:extLst>
          </p:cNvPr>
          <p:cNvGrpSpPr/>
          <p:nvPr/>
        </p:nvGrpSpPr>
        <p:grpSpPr>
          <a:xfrm>
            <a:off x="2422815" y="4529466"/>
            <a:ext cx="383828" cy="338554"/>
            <a:chOff x="2422815" y="4529466"/>
            <a:chExt cx="383828" cy="338554"/>
          </a:xfrm>
        </p:grpSpPr>
        <p:sp>
          <p:nvSpPr>
            <p:cNvPr id="199" name="Oval 198">
              <a:extLst>
                <a:ext uri="{FF2B5EF4-FFF2-40B4-BE49-F238E27FC236}">
                  <a16:creationId xmlns:a16="http://schemas.microsoft.com/office/drawing/2014/main" id="{BBD19A2F-91B3-25BA-3098-1230C10434C6}"/>
                </a:ext>
              </a:extLst>
            </p:cNvPr>
            <p:cNvSpPr/>
            <p:nvPr/>
          </p:nvSpPr>
          <p:spPr>
            <a:xfrm>
              <a:off x="2422815" y="477252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23957549-D2FB-4B83-6CB6-6241E1976486}"/>
                </a:ext>
              </a:extLst>
            </p:cNvPr>
            <p:cNvSpPr txBox="1"/>
            <p:nvPr/>
          </p:nvSpPr>
          <p:spPr>
            <a:xfrm>
              <a:off x="2445674" y="4529466"/>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4</a:t>
              </a:r>
              <a:endParaRPr lang="en-US" sz="2400" b="1" i="1" baseline="-25000" dirty="0">
                <a:latin typeface="+mj-lt"/>
              </a:endParaRPr>
            </a:p>
          </p:txBody>
        </p:sp>
      </p:grpSp>
      <p:grpSp>
        <p:nvGrpSpPr>
          <p:cNvPr id="37" name="Group 36">
            <a:extLst>
              <a:ext uri="{FF2B5EF4-FFF2-40B4-BE49-F238E27FC236}">
                <a16:creationId xmlns:a16="http://schemas.microsoft.com/office/drawing/2014/main" id="{0DDD6B60-68F9-AD34-1738-972D67A0A065}"/>
              </a:ext>
            </a:extLst>
          </p:cNvPr>
          <p:cNvGrpSpPr/>
          <p:nvPr/>
        </p:nvGrpSpPr>
        <p:grpSpPr>
          <a:xfrm>
            <a:off x="3303163" y="5097728"/>
            <a:ext cx="392825" cy="338554"/>
            <a:chOff x="3194925" y="5451671"/>
            <a:chExt cx="392825" cy="338554"/>
          </a:xfrm>
        </p:grpSpPr>
        <p:sp>
          <p:nvSpPr>
            <p:cNvPr id="205" name="Oval 204">
              <a:extLst>
                <a:ext uri="{FF2B5EF4-FFF2-40B4-BE49-F238E27FC236}">
                  <a16:creationId xmlns:a16="http://schemas.microsoft.com/office/drawing/2014/main" id="{A8091A8C-0EEB-8E1B-7D49-ACDBBB762E3A}"/>
                </a:ext>
              </a:extLst>
            </p:cNvPr>
            <p:cNvSpPr/>
            <p:nvPr/>
          </p:nvSpPr>
          <p:spPr>
            <a:xfrm>
              <a:off x="3194925" y="5613478"/>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TextBox 235">
              <a:extLst>
                <a:ext uri="{FF2B5EF4-FFF2-40B4-BE49-F238E27FC236}">
                  <a16:creationId xmlns:a16="http://schemas.microsoft.com/office/drawing/2014/main" id="{24BC68BB-393A-C941-B3BE-4C917F82AE70}"/>
                </a:ext>
              </a:extLst>
            </p:cNvPr>
            <p:cNvSpPr txBox="1"/>
            <p:nvPr/>
          </p:nvSpPr>
          <p:spPr>
            <a:xfrm>
              <a:off x="3226781" y="5451671"/>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6</a:t>
              </a:r>
              <a:endParaRPr lang="en-US" sz="2400" b="1" i="1" baseline="-25000" dirty="0">
                <a:latin typeface="+mj-lt"/>
              </a:endParaRPr>
            </a:p>
          </p:txBody>
        </p:sp>
      </p:grpSp>
      <p:grpSp>
        <p:nvGrpSpPr>
          <p:cNvPr id="44" name="Group 43">
            <a:extLst>
              <a:ext uri="{FF2B5EF4-FFF2-40B4-BE49-F238E27FC236}">
                <a16:creationId xmlns:a16="http://schemas.microsoft.com/office/drawing/2014/main" id="{42862B65-1D74-B241-F6F9-BCA4A7788A6F}"/>
              </a:ext>
            </a:extLst>
          </p:cNvPr>
          <p:cNvGrpSpPr/>
          <p:nvPr/>
        </p:nvGrpSpPr>
        <p:grpSpPr>
          <a:xfrm>
            <a:off x="1141104" y="3747204"/>
            <a:ext cx="360969" cy="338554"/>
            <a:chOff x="1141104" y="3747204"/>
            <a:chExt cx="360969" cy="338554"/>
          </a:xfrm>
        </p:grpSpPr>
        <p:sp>
          <p:nvSpPr>
            <p:cNvPr id="201" name="Oval 200">
              <a:extLst>
                <a:ext uri="{FF2B5EF4-FFF2-40B4-BE49-F238E27FC236}">
                  <a16:creationId xmlns:a16="http://schemas.microsoft.com/office/drawing/2014/main" id="{706284EB-D2F8-82D1-A026-09DF58B45BF2}"/>
                </a:ext>
              </a:extLst>
            </p:cNvPr>
            <p:cNvSpPr/>
            <p:nvPr/>
          </p:nvSpPr>
          <p:spPr>
            <a:xfrm>
              <a:off x="1159627" y="4036518"/>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a:extLst>
                <a:ext uri="{FF2B5EF4-FFF2-40B4-BE49-F238E27FC236}">
                  <a16:creationId xmlns:a16="http://schemas.microsoft.com/office/drawing/2014/main" id="{30C9BDC3-8846-62B1-01C5-B4684FD3D389}"/>
                </a:ext>
              </a:extLst>
            </p:cNvPr>
            <p:cNvSpPr txBox="1"/>
            <p:nvPr/>
          </p:nvSpPr>
          <p:spPr>
            <a:xfrm>
              <a:off x="1141104" y="3747204"/>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7</a:t>
              </a:r>
              <a:endParaRPr lang="en-US" sz="2400" b="1" i="1" baseline="-25000" dirty="0">
                <a:latin typeface="+mj-lt"/>
              </a:endParaRPr>
            </a:p>
          </p:txBody>
        </p:sp>
      </p:grpSp>
      <p:grpSp>
        <p:nvGrpSpPr>
          <p:cNvPr id="53" name="Group 52">
            <a:extLst>
              <a:ext uri="{FF2B5EF4-FFF2-40B4-BE49-F238E27FC236}">
                <a16:creationId xmlns:a16="http://schemas.microsoft.com/office/drawing/2014/main" id="{E42488FB-0F4A-CCC2-B467-78CF24003B65}"/>
              </a:ext>
            </a:extLst>
          </p:cNvPr>
          <p:cNvGrpSpPr/>
          <p:nvPr/>
        </p:nvGrpSpPr>
        <p:grpSpPr>
          <a:xfrm>
            <a:off x="2061846" y="5583686"/>
            <a:ext cx="360969" cy="338554"/>
            <a:chOff x="2061846" y="5583686"/>
            <a:chExt cx="360969" cy="338554"/>
          </a:xfrm>
        </p:grpSpPr>
        <p:sp>
          <p:nvSpPr>
            <p:cNvPr id="197" name="Oval 196">
              <a:extLst>
                <a:ext uri="{FF2B5EF4-FFF2-40B4-BE49-F238E27FC236}">
                  <a16:creationId xmlns:a16="http://schemas.microsoft.com/office/drawing/2014/main" id="{200FEF20-57F4-CD90-E769-B3F6D6E031DD}"/>
                </a:ext>
              </a:extLst>
            </p:cNvPr>
            <p:cNvSpPr/>
            <p:nvPr/>
          </p:nvSpPr>
          <p:spPr>
            <a:xfrm>
              <a:off x="2064848" y="573959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TextBox 237">
              <a:extLst>
                <a:ext uri="{FF2B5EF4-FFF2-40B4-BE49-F238E27FC236}">
                  <a16:creationId xmlns:a16="http://schemas.microsoft.com/office/drawing/2014/main" id="{221A3BCE-9CFB-3122-39A4-019BDBC503D9}"/>
                </a:ext>
              </a:extLst>
            </p:cNvPr>
            <p:cNvSpPr txBox="1"/>
            <p:nvPr/>
          </p:nvSpPr>
          <p:spPr>
            <a:xfrm>
              <a:off x="2061846" y="5583686"/>
              <a:ext cx="360969" cy="338554"/>
            </a:xfrm>
            <a:prstGeom prst="rect">
              <a:avLst/>
            </a:prstGeom>
            <a:noFill/>
          </p:spPr>
          <p:txBody>
            <a:bodyPr wrap="square" rtlCol="0">
              <a:spAutoFit/>
            </a:bodyPr>
            <a:lstStyle/>
            <a:p>
              <a:r>
                <a:rPr lang="en-US" sz="1600" b="1" i="1" dirty="0">
                  <a:latin typeface="+mj-lt"/>
                </a:rPr>
                <a:t>v</a:t>
              </a:r>
              <a:r>
                <a:rPr lang="en-US" sz="1600" b="1" i="1" baseline="-25000" dirty="0">
                  <a:latin typeface="+mj-lt"/>
                </a:rPr>
                <a:t>2</a:t>
              </a:r>
              <a:endParaRPr lang="en-US" sz="2400" b="1" i="1" baseline="-25000" dirty="0">
                <a:latin typeface="+mj-lt"/>
              </a:endParaRPr>
            </a:p>
          </p:txBody>
        </p:sp>
      </p:grpSp>
      <p:sp>
        <p:nvSpPr>
          <p:cNvPr id="239" name="Multiplication Sign 238">
            <a:extLst>
              <a:ext uri="{FF2B5EF4-FFF2-40B4-BE49-F238E27FC236}">
                <a16:creationId xmlns:a16="http://schemas.microsoft.com/office/drawing/2014/main" id="{387A8BCC-3796-4701-02CF-072A8E6A6645}"/>
              </a:ext>
            </a:extLst>
          </p:cNvPr>
          <p:cNvSpPr/>
          <p:nvPr/>
        </p:nvSpPr>
        <p:spPr>
          <a:xfrm>
            <a:off x="1659860" y="5687779"/>
            <a:ext cx="340844" cy="332816"/>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Multiplication Sign 239">
            <a:extLst>
              <a:ext uri="{FF2B5EF4-FFF2-40B4-BE49-F238E27FC236}">
                <a16:creationId xmlns:a16="http://schemas.microsoft.com/office/drawing/2014/main" id="{D5B69CA8-926B-BF37-5E11-95424E3E571B}"/>
              </a:ext>
            </a:extLst>
          </p:cNvPr>
          <p:cNvSpPr/>
          <p:nvPr/>
        </p:nvSpPr>
        <p:spPr>
          <a:xfrm>
            <a:off x="1275939" y="4284601"/>
            <a:ext cx="340844" cy="332816"/>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57BA076D-D4E3-C6B7-99AD-6B4B45BFA951}"/>
              </a:ext>
            </a:extLst>
          </p:cNvPr>
          <p:cNvSpPr/>
          <p:nvPr/>
        </p:nvSpPr>
        <p:spPr>
          <a:xfrm rot="1542774">
            <a:off x="8240163" y="21092"/>
            <a:ext cx="3191469" cy="3692025"/>
          </a:xfrm>
          <a:prstGeom prst="ellipse">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lowchart: Connector 6">
            <a:extLst>
              <a:ext uri="{FF2B5EF4-FFF2-40B4-BE49-F238E27FC236}">
                <a16:creationId xmlns:a16="http://schemas.microsoft.com/office/drawing/2014/main" id="{382328F9-1C22-9E2A-F92C-5254D49A12C3}"/>
              </a:ext>
            </a:extLst>
          </p:cNvPr>
          <p:cNvSpPr/>
          <p:nvPr/>
        </p:nvSpPr>
        <p:spPr>
          <a:xfrm>
            <a:off x="10038062" y="994803"/>
            <a:ext cx="93306" cy="83975"/>
          </a:xfrm>
          <a:prstGeom prst="flowChartConnec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Connector 8">
            <a:extLst>
              <a:ext uri="{FF2B5EF4-FFF2-40B4-BE49-F238E27FC236}">
                <a16:creationId xmlns:a16="http://schemas.microsoft.com/office/drawing/2014/main" id="{24945FA1-0FDE-4B15-ADAB-8C5573812B0D}"/>
              </a:ext>
            </a:extLst>
          </p:cNvPr>
          <p:cNvSpPr/>
          <p:nvPr/>
        </p:nvSpPr>
        <p:spPr>
          <a:xfrm>
            <a:off x="9540992" y="2717995"/>
            <a:ext cx="45719" cy="45719"/>
          </a:xfrm>
          <a:prstGeom prst="flowChartConnector">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8E4117D-8B8E-9030-F564-71C02B48EE79}"/>
              </a:ext>
            </a:extLst>
          </p:cNvPr>
          <p:cNvSpPr txBox="1"/>
          <p:nvPr/>
        </p:nvSpPr>
        <p:spPr>
          <a:xfrm>
            <a:off x="10057767" y="793835"/>
            <a:ext cx="198765" cy="461665"/>
          </a:xfrm>
          <a:prstGeom prst="rect">
            <a:avLst/>
          </a:prstGeom>
          <a:noFill/>
        </p:spPr>
        <p:txBody>
          <a:bodyPr wrap="square" rtlCol="0">
            <a:spAutoFit/>
          </a:bodyPr>
          <a:lstStyle/>
          <a:p>
            <a:r>
              <a:rPr lang="en-US" sz="2400" i="1" dirty="0">
                <a:latin typeface="+mj-lt"/>
              </a:rPr>
              <a:t>s</a:t>
            </a:r>
          </a:p>
        </p:txBody>
      </p:sp>
      <p:sp>
        <p:nvSpPr>
          <p:cNvPr id="11" name="TextBox 10">
            <a:extLst>
              <a:ext uri="{FF2B5EF4-FFF2-40B4-BE49-F238E27FC236}">
                <a16:creationId xmlns:a16="http://schemas.microsoft.com/office/drawing/2014/main" id="{5523210D-3B87-8A97-7079-A57C9BC7A262}"/>
              </a:ext>
            </a:extLst>
          </p:cNvPr>
          <p:cNvSpPr txBox="1"/>
          <p:nvPr/>
        </p:nvSpPr>
        <p:spPr>
          <a:xfrm>
            <a:off x="9340989" y="2617288"/>
            <a:ext cx="278918" cy="369332"/>
          </a:xfrm>
          <a:prstGeom prst="rect">
            <a:avLst/>
          </a:prstGeom>
          <a:noFill/>
        </p:spPr>
        <p:txBody>
          <a:bodyPr wrap="square" rtlCol="0">
            <a:spAutoFit/>
          </a:bodyPr>
          <a:lstStyle/>
          <a:p>
            <a:r>
              <a:rPr lang="en-US" b="1" i="1" dirty="0">
                <a:latin typeface="+mj-lt"/>
              </a:rPr>
              <a:t>p</a:t>
            </a:r>
            <a:endParaRPr lang="en-US" sz="2400" b="1" i="1" dirty="0">
              <a:latin typeface="+mj-lt"/>
            </a:endParaRPr>
          </a:p>
        </p:txBody>
      </p:sp>
      <p:sp>
        <p:nvSpPr>
          <p:cNvPr id="15" name="TextBox 14">
            <a:extLst>
              <a:ext uri="{FF2B5EF4-FFF2-40B4-BE49-F238E27FC236}">
                <a16:creationId xmlns:a16="http://schemas.microsoft.com/office/drawing/2014/main" id="{412F7E1C-482E-5F74-D0DF-2179896D5A53}"/>
              </a:ext>
            </a:extLst>
          </p:cNvPr>
          <p:cNvSpPr txBox="1"/>
          <p:nvPr/>
        </p:nvSpPr>
        <p:spPr>
          <a:xfrm>
            <a:off x="9800828" y="159004"/>
            <a:ext cx="346570" cy="400110"/>
          </a:xfrm>
          <a:prstGeom prst="rect">
            <a:avLst/>
          </a:prstGeom>
          <a:noFill/>
        </p:spPr>
        <p:txBody>
          <a:bodyPr wrap="none" rtlCol="0">
            <a:spAutoFit/>
          </a:bodyPr>
          <a:lstStyle/>
          <a:p>
            <a:r>
              <a:rPr lang="en-US" sz="2000" b="1" dirty="0"/>
              <a:t>G</a:t>
            </a:r>
            <a:endParaRPr lang="en-US" b="1" dirty="0"/>
          </a:p>
        </p:txBody>
      </p:sp>
      <p:grpSp>
        <p:nvGrpSpPr>
          <p:cNvPr id="16" name="Group 15">
            <a:extLst>
              <a:ext uri="{FF2B5EF4-FFF2-40B4-BE49-F238E27FC236}">
                <a16:creationId xmlns:a16="http://schemas.microsoft.com/office/drawing/2014/main" id="{21F2F6DF-BD49-888B-B703-69593FD3FDA9}"/>
              </a:ext>
            </a:extLst>
          </p:cNvPr>
          <p:cNvGrpSpPr/>
          <p:nvPr/>
        </p:nvGrpSpPr>
        <p:grpSpPr>
          <a:xfrm>
            <a:off x="9174994" y="1212882"/>
            <a:ext cx="997451" cy="1857728"/>
            <a:chOff x="9179636" y="1215476"/>
            <a:chExt cx="997451" cy="1857728"/>
          </a:xfrm>
        </p:grpSpPr>
        <p:cxnSp>
          <p:nvCxnSpPr>
            <p:cNvPr id="22" name="Straight Connector 21">
              <a:extLst>
                <a:ext uri="{FF2B5EF4-FFF2-40B4-BE49-F238E27FC236}">
                  <a16:creationId xmlns:a16="http://schemas.microsoft.com/office/drawing/2014/main" id="{3BA73894-597C-A5C4-A7F7-02A7DD2067E3}"/>
                </a:ext>
              </a:extLst>
            </p:cNvPr>
            <p:cNvCxnSpPr>
              <a:cxnSpLocks/>
              <a:endCxn id="9" idx="1"/>
            </p:cNvCxnSpPr>
            <p:nvPr/>
          </p:nvCxnSpPr>
          <p:spPr>
            <a:xfrm>
              <a:off x="9179636" y="2595813"/>
              <a:ext cx="368051" cy="128877"/>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5389418-BD18-5F87-E18B-B6DC8D3D49D1}"/>
                </a:ext>
              </a:extLst>
            </p:cNvPr>
            <p:cNvCxnSpPr>
              <a:cxnSpLocks/>
              <a:endCxn id="9" idx="7"/>
            </p:cNvCxnSpPr>
            <p:nvPr/>
          </p:nvCxnSpPr>
          <p:spPr>
            <a:xfrm flipH="1">
              <a:off x="9580016" y="2587347"/>
              <a:ext cx="38272" cy="137343"/>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E029B5E-4B7C-0AE0-ADAA-A200E2A72270}"/>
                </a:ext>
              </a:extLst>
            </p:cNvPr>
            <p:cNvCxnSpPr>
              <a:cxnSpLocks/>
              <a:endCxn id="9" idx="6"/>
            </p:cNvCxnSpPr>
            <p:nvPr/>
          </p:nvCxnSpPr>
          <p:spPr>
            <a:xfrm flipH="1">
              <a:off x="9586711" y="2692064"/>
              <a:ext cx="590376" cy="48791"/>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5EF117A-C25C-C8FB-E966-91EC1FAEAB46}"/>
                </a:ext>
              </a:extLst>
            </p:cNvPr>
            <p:cNvCxnSpPr>
              <a:cxnSpLocks/>
              <a:endCxn id="9" idx="5"/>
            </p:cNvCxnSpPr>
            <p:nvPr/>
          </p:nvCxnSpPr>
          <p:spPr>
            <a:xfrm flipH="1" flipV="1">
              <a:off x="9580016" y="2757019"/>
              <a:ext cx="179682" cy="31618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6D19957-FF41-8C16-FC8F-8161B4DD32A9}"/>
                </a:ext>
              </a:extLst>
            </p:cNvPr>
            <p:cNvCxnSpPr>
              <a:cxnSpLocks/>
              <a:endCxn id="9" idx="0"/>
            </p:cNvCxnSpPr>
            <p:nvPr/>
          </p:nvCxnSpPr>
          <p:spPr>
            <a:xfrm>
              <a:off x="9182985" y="1215476"/>
              <a:ext cx="380867" cy="1502519"/>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3FFCC395-55DE-EE34-167A-E295C4FCE9CF}"/>
              </a:ext>
            </a:extLst>
          </p:cNvPr>
          <p:cNvGrpSpPr/>
          <p:nvPr/>
        </p:nvGrpSpPr>
        <p:grpSpPr>
          <a:xfrm>
            <a:off x="9042546" y="1066480"/>
            <a:ext cx="1478191" cy="2008772"/>
            <a:chOff x="9042546" y="1066480"/>
            <a:chExt cx="1478191" cy="2008772"/>
          </a:xfrm>
        </p:grpSpPr>
        <p:cxnSp>
          <p:nvCxnSpPr>
            <p:cNvPr id="29" name="Straight Connector 28">
              <a:extLst>
                <a:ext uri="{FF2B5EF4-FFF2-40B4-BE49-F238E27FC236}">
                  <a16:creationId xmlns:a16="http://schemas.microsoft.com/office/drawing/2014/main" id="{08668082-2F7A-2FC7-E274-F430139A40D3}"/>
                </a:ext>
              </a:extLst>
            </p:cNvPr>
            <p:cNvCxnSpPr>
              <a:cxnSpLocks/>
              <a:stCxn id="7" idx="3"/>
            </p:cNvCxnSpPr>
            <p:nvPr/>
          </p:nvCxnSpPr>
          <p:spPr>
            <a:xfrm flipH="1">
              <a:off x="9829056" y="1066480"/>
              <a:ext cx="222670" cy="72034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4" name="Straight Connector 223">
              <a:extLst>
                <a:ext uri="{FF2B5EF4-FFF2-40B4-BE49-F238E27FC236}">
                  <a16:creationId xmlns:a16="http://schemas.microsoft.com/office/drawing/2014/main" id="{F95E4A47-AAE7-23AD-4F61-5C43974265C6}"/>
                </a:ext>
              </a:extLst>
            </p:cNvPr>
            <p:cNvCxnSpPr>
              <a:cxnSpLocks/>
            </p:cNvCxnSpPr>
            <p:nvPr/>
          </p:nvCxnSpPr>
          <p:spPr>
            <a:xfrm flipH="1">
              <a:off x="9683499" y="1779694"/>
              <a:ext cx="152399" cy="32004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5" name="Straight Connector 224">
              <a:extLst>
                <a:ext uri="{FF2B5EF4-FFF2-40B4-BE49-F238E27FC236}">
                  <a16:creationId xmlns:a16="http://schemas.microsoft.com/office/drawing/2014/main" id="{AE8F14AD-8BBE-F0AF-9301-A1D586044977}"/>
                </a:ext>
              </a:extLst>
            </p:cNvPr>
            <p:cNvCxnSpPr>
              <a:cxnSpLocks/>
            </p:cNvCxnSpPr>
            <p:nvPr/>
          </p:nvCxnSpPr>
          <p:spPr>
            <a:xfrm flipH="1">
              <a:off x="9642115" y="2104232"/>
              <a:ext cx="41384" cy="16618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6" name="Straight Connector 225">
              <a:extLst>
                <a:ext uri="{FF2B5EF4-FFF2-40B4-BE49-F238E27FC236}">
                  <a16:creationId xmlns:a16="http://schemas.microsoft.com/office/drawing/2014/main" id="{6BE07A51-1659-93F7-9D8D-BDC771476F08}"/>
                </a:ext>
              </a:extLst>
            </p:cNvPr>
            <p:cNvCxnSpPr>
              <a:cxnSpLocks/>
            </p:cNvCxnSpPr>
            <p:nvPr/>
          </p:nvCxnSpPr>
          <p:spPr>
            <a:xfrm flipH="1">
              <a:off x="9346268" y="2547790"/>
              <a:ext cx="53766" cy="15389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7" name="Straight Connector 226">
              <a:extLst>
                <a:ext uri="{FF2B5EF4-FFF2-40B4-BE49-F238E27FC236}">
                  <a16:creationId xmlns:a16="http://schemas.microsoft.com/office/drawing/2014/main" id="{2573CBDA-1566-44ED-6CC2-749D6B457A2E}"/>
                </a:ext>
              </a:extLst>
            </p:cNvPr>
            <p:cNvCxnSpPr>
              <a:cxnSpLocks/>
            </p:cNvCxnSpPr>
            <p:nvPr/>
          </p:nvCxnSpPr>
          <p:spPr>
            <a:xfrm flipV="1">
              <a:off x="9400034" y="2270420"/>
              <a:ext cx="242081" cy="27737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8" name="Straight Connector 227">
              <a:extLst>
                <a:ext uri="{FF2B5EF4-FFF2-40B4-BE49-F238E27FC236}">
                  <a16:creationId xmlns:a16="http://schemas.microsoft.com/office/drawing/2014/main" id="{956F2CB8-C345-259C-42B9-B7157838FF4A}"/>
                </a:ext>
              </a:extLst>
            </p:cNvPr>
            <p:cNvCxnSpPr>
              <a:cxnSpLocks/>
              <a:stCxn id="7" idx="4"/>
            </p:cNvCxnSpPr>
            <p:nvPr/>
          </p:nvCxnSpPr>
          <p:spPr>
            <a:xfrm>
              <a:off x="10084715" y="1078778"/>
              <a:ext cx="245418" cy="78460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9" name="Straight Connector 228">
              <a:extLst>
                <a:ext uri="{FF2B5EF4-FFF2-40B4-BE49-F238E27FC236}">
                  <a16:creationId xmlns:a16="http://schemas.microsoft.com/office/drawing/2014/main" id="{66588F2F-7182-EFF7-443D-5504FDFAC6EF}"/>
                </a:ext>
              </a:extLst>
            </p:cNvPr>
            <p:cNvCxnSpPr>
              <a:cxnSpLocks/>
              <a:stCxn id="7" idx="3"/>
            </p:cNvCxnSpPr>
            <p:nvPr/>
          </p:nvCxnSpPr>
          <p:spPr>
            <a:xfrm flipH="1">
              <a:off x="9175918" y="1066480"/>
              <a:ext cx="875808" cy="15500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31" name="Straight Connector 230">
              <a:extLst>
                <a:ext uri="{FF2B5EF4-FFF2-40B4-BE49-F238E27FC236}">
                  <a16:creationId xmlns:a16="http://schemas.microsoft.com/office/drawing/2014/main" id="{731D91BE-AF47-4443-DEE3-A22E88669FDF}"/>
                </a:ext>
              </a:extLst>
            </p:cNvPr>
            <p:cNvCxnSpPr>
              <a:cxnSpLocks/>
            </p:cNvCxnSpPr>
            <p:nvPr/>
          </p:nvCxnSpPr>
          <p:spPr>
            <a:xfrm flipH="1">
              <a:off x="9210881" y="1708388"/>
              <a:ext cx="191896" cy="370954"/>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32" name="Straight Connector 231">
              <a:extLst>
                <a:ext uri="{FF2B5EF4-FFF2-40B4-BE49-F238E27FC236}">
                  <a16:creationId xmlns:a16="http://schemas.microsoft.com/office/drawing/2014/main" id="{A03AD21D-FE7F-3AEC-EEB5-EFCAD4BB8769}"/>
                </a:ext>
              </a:extLst>
            </p:cNvPr>
            <p:cNvCxnSpPr>
              <a:cxnSpLocks/>
            </p:cNvCxnSpPr>
            <p:nvPr/>
          </p:nvCxnSpPr>
          <p:spPr>
            <a:xfrm flipH="1">
              <a:off x="9175918" y="2070399"/>
              <a:ext cx="34107" cy="53595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1" name="Straight Connector 240">
              <a:extLst>
                <a:ext uri="{FF2B5EF4-FFF2-40B4-BE49-F238E27FC236}">
                  <a16:creationId xmlns:a16="http://schemas.microsoft.com/office/drawing/2014/main" id="{0FD0F5DF-5541-0014-0BEF-57E87017940B}"/>
                </a:ext>
              </a:extLst>
            </p:cNvPr>
            <p:cNvCxnSpPr>
              <a:cxnSpLocks/>
            </p:cNvCxnSpPr>
            <p:nvPr/>
          </p:nvCxnSpPr>
          <p:spPr>
            <a:xfrm flipH="1">
              <a:off x="9624563" y="2277270"/>
              <a:ext cx="14017" cy="30768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2" name="Straight Connector 241">
              <a:extLst>
                <a:ext uri="{FF2B5EF4-FFF2-40B4-BE49-F238E27FC236}">
                  <a16:creationId xmlns:a16="http://schemas.microsoft.com/office/drawing/2014/main" id="{59323B0D-EDD9-9E34-2131-E73BAE3AC6E3}"/>
                </a:ext>
              </a:extLst>
            </p:cNvPr>
            <p:cNvCxnSpPr>
              <a:cxnSpLocks/>
            </p:cNvCxnSpPr>
            <p:nvPr/>
          </p:nvCxnSpPr>
          <p:spPr>
            <a:xfrm flipH="1">
              <a:off x="10115148" y="1863991"/>
              <a:ext cx="225814" cy="62896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3" name="Straight Connector 242">
              <a:extLst>
                <a:ext uri="{FF2B5EF4-FFF2-40B4-BE49-F238E27FC236}">
                  <a16:creationId xmlns:a16="http://schemas.microsoft.com/office/drawing/2014/main" id="{46B5A834-9BCF-AF41-6496-936A5B7D453E}"/>
                </a:ext>
              </a:extLst>
            </p:cNvPr>
            <p:cNvCxnSpPr>
              <a:cxnSpLocks/>
            </p:cNvCxnSpPr>
            <p:nvPr/>
          </p:nvCxnSpPr>
          <p:spPr>
            <a:xfrm flipH="1">
              <a:off x="9829056" y="2471448"/>
              <a:ext cx="292708" cy="22061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4" name="Straight Connector 243">
              <a:extLst>
                <a:ext uri="{FF2B5EF4-FFF2-40B4-BE49-F238E27FC236}">
                  <a16:creationId xmlns:a16="http://schemas.microsoft.com/office/drawing/2014/main" id="{730E54E6-6F0E-F8EE-0289-2185FDA03563}"/>
                </a:ext>
              </a:extLst>
            </p:cNvPr>
            <p:cNvCxnSpPr>
              <a:cxnSpLocks/>
            </p:cNvCxnSpPr>
            <p:nvPr/>
          </p:nvCxnSpPr>
          <p:spPr>
            <a:xfrm flipV="1">
              <a:off x="9759698" y="2692064"/>
              <a:ext cx="76200" cy="38318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5" name="Straight Connector 244">
              <a:extLst>
                <a:ext uri="{FF2B5EF4-FFF2-40B4-BE49-F238E27FC236}">
                  <a16:creationId xmlns:a16="http://schemas.microsoft.com/office/drawing/2014/main" id="{F17A73BB-72F6-CB51-CB64-C01C743DDC2F}"/>
                </a:ext>
              </a:extLst>
            </p:cNvPr>
            <p:cNvCxnSpPr>
              <a:cxnSpLocks/>
            </p:cNvCxnSpPr>
            <p:nvPr/>
          </p:nvCxnSpPr>
          <p:spPr>
            <a:xfrm>
              <a:off x="10115148" y="2471448"/>
              <a:ext cx="61939" cy="22061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6" name="Straight Connector 245">
              <a:extLst>
                <a:ext uri="{FF2B5EF4-FFF2-40B4-BE49-F238E27FC236}">
                  <a16:creationId xmlns:a16="http://schemas.microsoft.com/office/drawing/2014/main" id="{73BCE374-308A-8693-7286-290D60EE0A74}"/>
                </a:ext>
              </a:extLst>
            </p:cNvPr>
            <p:cNvCxnSpPr>
              <a:cxnSpLocks/>
            </p:cNvCxnSpPr>
            <p:nvPr/>
          </p:nvCxnSpPr>
          <p:spPr>
            <a:xfrm flipV="1">
              <a:off x="10339761" y="1748275"/>
              <a:ext cx="180976" cy="125385"/>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7" name="Straight Connector 246">
              <a:extLst>
                <a:ext uri="{FF2B5EF4-FFF2-40B4-BE49-F238E27FC236}">
                  <a16:creationId xmlns:a16="http://schemas.microsoft.com/office/drawing/2014/main" id="{621C3655-41DE-ECC6-396F-3D1AE6333B29}"/>
                </a:ext>
              </a:extLst>
            </p:cNvPr>
            <p:cNvCxnSpPr>
              <a:cxnSpLocks/>
            </p:cNvCxnSpPr>
            <p:nvPr/>
          </p:nvCxnSpPr>
          <p:spPr>
            <a:xfrm flipV="1">
              <a:off x="9847934" y="1770466"/>
              <a:ext cx="159930" cy="1636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8" name="Straight Connector 247">
              <a:extLst>
                <a:ext uri="{FF2B5EF4-FFF2-40B4-BE49-F238E27FC236}">
                  <a16:creationId xmlns:a16="http://schemas.microsoft.com/office/drawing/2014/main" id="{ACF2FEE3-2AC9-F959-BE8D-A4FF84812297}"/>
                </a:ext>
              </a:extLst>
            </p:cNvPr>
            <p:cNvCxnSpPr>
              <a:cxnSpLocks/>
            </p:cNvCxnSpPr>
            <p:nvPr/>
          </p:nvCxnSpPr>
          <p:spPr>
            <a:xfrm flipV="1">
              <a:off x="10077185" y="1584622"/>
              <a:ext cx="159930" cy="1636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49" name="Straight Connector 248">
              <a:extLst>
                <a:ext uri="{FF2B5EF4-FFF2-40B4-BE49-F238E27FC236}">
                  <a16:creationId xmlns:a16="http://schemas.microsoft.com/office/drawing/2014/main" id="{607C36BB-1B0A-71C9-8766-47E01C9E1740}"/>
                </a:ext>
              </a:extLst>
            </p:cNvPr>
            <p:cNvCxnSpPr>
              <a:cxnSpLocks/>
            </p:cNvCxnSpPr>
            <p:nvPr/>
          </p:nvCxnSpPr>
          <p:spPr>
            <a:xfrm flipH="1" flipV="1">
              <a:off x="9189984" y="1234313"/>
              <a:ext cx="219792" cy="48145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0" name="Straight Connector 249">
              <a:extLst>
                <a:ext uri="{FF2B5EF4-FFF2-40B4-BE49-F238E27FC236}">
                  <a16:creationId xmlns:a16="http://schemas.microsoft.com/office/drawing/2014/main" id="{AFB7209A-558F-2323-7D78-1C1784103A34}"/>
                </a:ext>
              </a:extLst>
            </p:cNvPr>
            <p:cNvCxnSpPr>
              <a:cxnSpLocks/>
            </p:cNvCxnSpPr>
            <p:nvPr/>
          </p:nvCxnSpPr>
          <p:spPr>
            <a:xfrm flipV="1">
              <a:off x="9042546" y="1225120"/>
              <a:ext cx="140439" cy="17365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1" name="Straight Connector 250">
              <a:extLst>
                <a:ext uri="{FF2B5EF4-FFF2-40B4-BE49-F238E27FC236}">
                  <a16:creationId xmlns:a16="http://schemas.microsoft.com/office/drawing/2014/main" id="{FCEB0D52-0303-63AA-BDA4-73EB88A71670}"/>
                </a:ext>
              </a:extLst>
            </p:cNvPr>
            <p:cNvCxnSpPr>
              <a:cxnSpLocks/>
            </p:cNvCxnSpPr>
            <p:nvPr/>
          </p:nvCxnSpPr>
          <p:spPr>
            <a:xfrm flipH="1">
              <a:off x="9412115" y="1513253"/>
              <a:ext cx="150060" cy="18431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2" name="Straight Connector 251">
              <a:extLst>
                <a:ext uri="{FF2B5EF4-FFF2-40B4-BE49-F238E27FC236}">
                  <a16:creationId xmlns:a16="http://schemas.microsoft.com/office/drawing/2014/main" id="{DD646D28-7CB8-53A4-25DF-4941FFBA1A56}"/>
                </a:ext>
              </a:extLst>
            </p:cNvPr>
            <p:cNvCxnSpPr>
              <a:cxnSpLocks/>
            </p:cNvCxnSpPr>
            <p:nvPr/>
          </p:nvCxnSpPr>
          <p:spPr>
            <a:xfrm flipH="1" flipV="1">
              <a:off x="9090043" y="1948470"/>
              <a:ext cx="107908" cy="11717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3" name="Straight Connector 252">
              <a:extLst>
                <a:ext uri="{FF2B5EF4-FFF2-40B4-BE49-F238E27FC236}">
                  <a16:creationId xmlns:a16="http://schemas.microsoft.com/office/drawing/2014/main" id="{FE315BC4-2AD2-A641-75C1-E7FCE967FF09}"/>
                </a:ext>
              </a:extLst>
            </p:cNvPr>
            <p:cNvCxnSpPr>
              <a:cxnSpLocks/>
            </p:cNvCxnSpPr>
            <p:nvPr/>
          </p:nvCxnSpPr>
          <p:spPr>
            <a:xfrm>
              <a:off x="9496117" y="1889878"/>
              <a:ext cx="173740" cy="222255"/>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54" name="Straight Connector 253">
              <a:extLst>
                <a:ext uri="{FF2B5EF4-FFF2-40B4-BE49-F238E27FC236}">
                  <a16:creationId xmlns:a16="http://schemas.microsoft.com/office/drawing/2014/main" id="{7BCBE5A8-380E-F639-5FCB-109AFE175C23}"/>
                </a:ext>
              </a:extLst>
            </p:cNvPr>
            <p:cNvCxnSpPr>
              <a:cxnSpLocks/>
            </p:cNvCxnSpPr>
            <p:nvPr/>
          </p:nvCxnSpPr>
          <p:spPr>
            <a:xfrm>
              <a:off x="9777911" y="2492403"/>
              <a:ext cx="52764" cy="199661"/>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grpSp>
      <p:sp>
        <p:nvSpPr>
          <p:cNvPr id="255" name="Title 1">
            <a:extLst>
              <a:ext uri="{FF2B5EF4-FFF2-40B4-BE49-F238E27FC236}">
                <a16:creationId xmlns:a16="http://schemas.microsoft.com/office/drawing/2014/main" id="{B7EF940E-49BC-56E1-2DA7-5FABE09B975E}"/>
              </a:ext>
            </a:extLst>
          </p:cNvPr>
          <p:cNvSpPr txBox="1">
            <a:spLocks/>
          </p:cNvSpPr>
          <p:nvPr/>
        </p:nvSpPr>
        <p:spPr>
          <a:xfrm>
            <a:off x="563892" y="249105"/>
            <a:ext cx="9692640" cy="672704"/>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dirty="0"/>
              <a:t>Index build: prune candidates to size</a:t>
            </a:r>
            <a:endParaRPr lang="en-US" sz="5400" dirty="0"/>
          </a:p>
        </p:txBody>
      </p:sp>
      <p:cxnSp>
        <p:nvCxnSpPr>
          <p:cNvPr id="48" name="Straight Arrow Connector 47">
            <a:extLst>
              <a:ext uri="{FF2B5EF4-FFF2-40B4-BE49-F238E27FC236}">
                <a16:creationId xmlns:a16="http://schemas.microsoft.com/office/drawing/2014/main" id="{22D44F77-2D39-296A-6AEC-1CDCC8B964D9}"/>
              </a:ext>
            </a:extLst>
          </p:cNvPr>
          <p:cNvCxnSpPr>
            <a:cxnSpLocks/>
          </p:cNvCxnSpPr>
          <p:nvPr/>
        </p:nvCxnSpPr>
        <p:spPr>
          <a:xfrm>
            <a:off x="1848273" y="4681846"/>
            <a:ext cx="593167" cy="139240"/>
          </a:xfrm>
          <a:prstGeom prst="straightConnector1">
            <a:avLst/>
          </a:prstGeom>
          <a:ln w="12700">
            <a:solidFill>
              <a:schemeClr val="accent1">
                <a:lumMod val="60000"/>
                <a:lumOff val="40000"/>
              </a:schemeClr>
            </a:solidFill>
            <a:prstDash val="sysDot"/>
            <a:tailEnd type="triangle" w="sm" len="lg"/>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754100174"/>
      </p:ext>
    </p:extLst>
  </p:cSld>
  <p:clrMapOvr>
    <a:masterClrMapping/>
  </p:clrMapOvr>
  <mc:AlternateContent xmlns:mc="http://schemas.openxmlformats.org/markup-compatibility/2006" xmlns:p14="http://schemas.microsoft.com/office/powerpoint/2010/main">
    <mc:Choice Requires="p14">
      <p:transition spd="slow" p14:dur="2000" advTm="64197"/>
    </mc:Choice>
    <mc:Fallback xmlns="">
      <p:transition spd="slow" advTm="6419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9">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9">
                                            <p:txEl>
                                              <p:pRg st="3" end="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9">
                                            <p:txEl>
                                              <p:pRg st="4" end="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9">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1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1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1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3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4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1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239" grpId="0" animBg="1"/>
      <p:bldP spid="24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5C53A-D38B-9146-FE16-71AFE22A6F7D}"/>
              </a:ext>
            </a:extLst>
          </p:cNvPr>
          <p:cNvSpPr>
            <a:spLocks noGrp="1"/>
          </p:cNvSpPr>
          <p:nvPr>
            <p:ph type="title"/>
          </p:nvPr>
        </p:nvSpPr>
        <p:spPr>
          <a:xfrm>
            <a:off x="1064244" y="385216"/>
            <a:ext cx="9692640" cy="672704"/>
          </a:xfrm>
        </p:spPr>
        <p:txBody>
          <a:bodyPr>
            <a:normAutofit fontScale="90000"/>
          </a:bodyPr>
          <a:lstStyle/>
          <a:p>
            <a:r>
              <a:rPr lang="en-US" dirty="0"/>
              <a:t>Index properties: dependence on alpha</a:t>
            </a:r>
          </a:p>
        </p:txBody>
      </p:sp>
      <p:pic>
        <p:nvPicPr>
          <p:cNvPr id="4" name="Picture 3" descr="A close up of a map&#10;&#10;Description automatically generated">
            <a:extLst>
              <a:ext uri="{FF2B5EF4-FFF2-40B4-BE49-F238E27FC236}">
                <a16:creationId xmlns:a16="http://schemas.microsoft.com/office/drawing/2014/main" id="{27A0A2B1-3D35-F3E8-1138-DEE23FD6FB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5305" y="1250118"/>
            <a:ext cx="5101692" cy="5101692"/>
          </a:xfrm>
          <a:prstGeom prst="rect">
            <a:avLst/>
          </a:prstGeom>
        </p:spPr>
      </p:pic>
      <p:pic>
        <p:nvPicPr>
          <p:cNvPr id="5" name="Picture 4" descr="A close up of a map&#10;&#10;Description automatically generated">
            <a:extLst>
              <a:ext uri="{FF2B5EF4-FFF2-40B4-BE49-F238E27FC236}">
                <a16:creationId xmlns:a16="http://schemas.microsoft.com/office/drawing/2014/main" id="{DC26F474-537E-F431-82A0-C7280D282C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616" y="1250118"/>
            <a:ext cx="5048710" cy="5048710"/>
          </a:xfrm>
          <a:prstGeom prst="rect">
            <a:avLst/>
          </a:prstGeom>
        </p:spPr>
      </p:pic>
      <p:sp>
        <p:nvSpPr>
          <p:cNvPr id="6" name="TextBox 5">
            <a:extLst>
              <a:ext uri="{FF2B5EF4-FFF2-40B4-BE49-F238E27FC236}">
                <a16:creationId xmlns:a16="http://schemas.microsoft.com/office/drawing/2014/main" id="{84CCB67F-282F-1495-3B46-54318B9B7B62}"/>
              </a:ext>
            </a:extLst>
          </p:cNvPr>
          <p:cNvSpPr txBox="1"/>
          <p:nvPr/>
        </p:nvSpPr>
        <p:spPr>
          <a:xfrm flipH="1">
            <a:off x="2770723" y="1303098"/>
            <a:ext cx="938255" cy="461665"/>
          </a:xfrm>
          <a:prstGeom prst="rect">
            <a:avLst/>
          </a:prstGeom>
          <a:noFill/>
        </p:spPr>
        <p:txBody>
          <a:bodyPr wrap="square" rtlCol="0">
            <a:spAutoFit/>
          </a:bodyPr>
          <a:lstStyle/>
          <a:p>
            <a:r>
              <a:rPr lang="el-GR" sz="2400" b="1" dirty="0">
                <a:latin typeface="Consolas" panose="020B0609020204030204" pitchFamily="49" charset="0"/>
              </a:rPr>
              <a:t>α</a:t>
            </a:r>
            <a:r>
              <a:rPr lang="en-US" sz="2400" b="1" dirty="0">
                <a:latin typeface="Consolas" panose="020B0609020204030204" pitchFamily="49" charset="0"/>
              </a:rPr>
              <a:t>=1</a:t>
            </a:r>
            <a:endParaRPr lang="en-US" dirty="0"/>
          </a:p>
        </p:txBody>
      </p:sp>
      <p:sp>
        <p:nvSpPr>
          <p:cNvPr id="8" name="TextBox 7">
            <a:extLst>
              <a:ext uri="{FF2B5EF4-FFF2-40B4-BE49-F238E27FC236}">
                <a16:creationId xmlns:a16="http://schemas.microsoft.com/office/drawing/2014/main" id="{A6693ECE-87BA-7F87-F3F1-5215D187A47E}"/>
              </a:ext>
            </a:extLst>
          </p:cNvPr>
          <p:cNvSpPr txBox="1"/>
          <p:nvPr/>
        </p:nvSpPr>
        <p:spPr>
          <a:xfrm flipH="1">
            <a:off x="7179653" y="1250118"/>
            <a:ext cx="1252995" cy="461665"/>
          </a:xfrm>
          <a:prstGeom prst="rect">
            <a:avLst/>
          </a:prstGeom>
          <a:noFill/>
        </p:spPr>
        <p:txBody>
          <a:bodyPr wrap="square" rtlCol="0">
            <a:spAutoFit/>
          </a:bodyPr>
          <a:lstStyle/>
          <a:p>
            <a:r>
              <a:rPr lang="el-GR" sz="2400" b="1" dirty="0">
                <a:latin typeface="Consolas" panose="020B0609020204030204" pitchFamily="49" charset="0"/>
              </a:rPr>
              <a:t>α</a:t>
            </a:r>
            <a:r>
              <a:rPr lang="en-US" sz="2400" b="1" dirty="0">
                <a:latin typeface="Consolas" panose="020B0609020204030204" pitchFamily="49" charset="0"/>
              </a:rPr>
              <a:t>=1.2</a:t>
            </a:r>
            <a:endParaRPr lang="en-US" dirty="0"/>
          </a:p>
        </p:txBody>
      </p:sp>
      <p:sp>
        <p:nvSpPr>
          <p:cNvPr id="13" name="Date Placeholder 2">
            <a:extLst>
              <a:ext uri="{FF2B5EF4-FFF2-40B4-BE49-F238E27FC236}">
                <a16:creationId xmlns:a16="http://schemas.microsoft.com/office/drawing/2014/main" id="{02DE2176-B209-9D95-B8A5-8449C181805D}"/>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4" name="Slide Number Placeholder 7">
            <a:extLst>
              <a:ext uri="{FF2B5EF4-FFF2-40B4-BE49-F238E27FC236}">
                <a16:creationId xmlns:a16="http://schemas.microsoft.com/office/drawing/2014/main" id="{480B522F-4223-867D-73CF-13B47C37C0F1}"/>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13</a:t>
            </a:fld>
            <a:endParaRPr lang="en-US" dirty="0"/>
          </a:p>
        </p:txBody>
      </p:sp>
    </p:spTree>
    <p:extLst>
      <p:ext uri="{BB962C8B-B14F-4D97-AF65-F5344CB8AC3E}">
        <p14:creationId xmlns:p14="http://schemas.microsoft.com/office/powerpoint/2010/main" val="2579164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15DE0-162E-9AAF-7A47-63289917C243}"/>
              </a:ext>
            </a:extLst>
          </p:cNvPr>
          <p:cNvSpPr>
            <a:spLocks noGrp="1"/>
          </p:cNvSpPr>
          <p:nvPr>
            <p:ph type="title"/>
          </p:nvPr>
        </p:nvSpPr>
        <p:spPr>
          <a:xfrm>
            <a:off x="586409" y="111793"/>
            <a:ext cx="10179260" cy="847333"/>
          </a:xfrm>
        </p:spPr>
        <p:txBody>
          <a:bodyPr>
            <a:normAutofit fontScale="90000"/>
          </a:bodyPr>
          <a:lstStyle/>
          <a:p>
            <a:r>
              <a:rPr lang="en-US" dirty="0"/>
              <a:t>Index properties: BFS and graph diameter (</a:t>
            </a:r>
            <a:r>
              <a:rPr lang="el-GR" b="1" dirty="0">
                <a:latin typeface="Consolas" panose="020B0609020204030204" pitchFamily="49" charset="0"/>
              </a:rPr>
              <a:t>α</a:t>
            </a:r>
            <a:r>
              <a:rPr lang="en-US" b="1" dirty="0">
                <a:latin typeface="Consolas" panose="020B0609020204030204" pitchFamily="49" charset="0"/>
              </a:rPr>
              <a:t>=1.2</a:t>
            </a:r>
            <a:r>
              <a:rPr lang="en-US" dirty="0"/>
              <a:t>)</a:t>
            </a:r>
          </a:p>
        </p:txBody>
      </p:sp>
      <p:graphicFrame>
        <p:nvGraphicFramePr>
          <p:cNvPr id="5" name="Table 9">
            <a:extLst>
              <a:ext uri="{FF2B5EF4-FFF2-40B4-BE49-F238E27FC236}">
                <a16:creationId xmlns:a16="http://schemas.microsoft.com/office/drawing/2014/main" id="{B91ABA7D-F7EB-7978-1C00-1AC51E91A07D}"/>
              </a:ext>
            </a:extLst>
          </p:cNvPr>
          <p:cNvGraphicFramePr>
            <a:graphicFrameLocks noGrp="1"/>
          </p:cNvGraphicFramePr>
          <p:nvPr>
            <p:extLst>
              <p:ext uri="{D42A27DB-BD31-4B8C-83A1-F6EECF244321}">
                <p14:modId xmlns:p14="http://schemas.microsoft.com/office/powerpoint/2010/main" val="3107413898"/>
              </p:ext>
            </p:extLst>
          </p:nvPr>
        </p:nvGraphicFramePr>
        <p:xfrm>
          <a:off x="526774" y="1093304"/>
          <a:ext cx="3438938" cy="5595728"/>
        </p:xfrm>
        <a:graphic>
          <a:graphicData uri="http://schemas.openxmlformats.org/drawingml/2006/table">
            <a:tbl>
              <a:tblPr firstRow="1" bandRow="1">
                <a:tableStyleId>{5C22544A-7EE6-4342-B048-85BDC9FD1C3A}</a:tableStyleId>
              </a:tblPr>
              <a:tblGrid>
                <a:gridCol w="1371599">
                  <a:extLst>
                    <a:ext uri="{9D8B030D-6E8A-4147-A177-3AD203B41FA5}">
                      <a16:colId xmlns:a16="http://schemas.microsoft.com/office/drawing/2014/main" val="1645946160"/>
                    </a:ext>
                  </a:extLst>
                </a:gridCol>
                <a:gridCol w="2067339">
                  <a:extLst>
                    <a:ext uri="{9D8B030D-6E8A-4147-A177-3AD203B41FA5}">
                      <a16:colId xmlns:a16="http://schemas.microsoft.com/office/drawing/2014/main" val="792340849"/>
                    </a:ext>
                  </a:extLst>
                </a:gridCol>
              </a:tblGrid>
              <a:tr h="979253">
                <a:tc>
                  <a:txBody>
                    <a:bodyPr/>
                    <a:lstStyle/>
                    <a:p>
                      <a:r>
                        <a:rPr lang="en-US" sz="1400" dirty="0"/>
                        <a:t>BFS level (from designated start point)</a:t>
                      </a:r>
                    </a:p>
                  </a:txBody>
                  <a:tcPr/>
                </a:tc>
                <a:tc>
                  <a:txBody>
                    <a:bodyPr/>
                    <a:lstStyle/>
                    <a:p>
                      <a:r>
                        <a:rPr lang="en-US" sz="1400" dirty="0"/>
                        <a:t># points at BFS level </a:t>
                      </a:r>
                      <a:r>
                        <a:rPr lang="en-US" sz="1400" i="1" dirty="0"/>
                        <a:t>i </a:t>
                      </a:r>
                      <a:br>
                        <a:rPr lang="en-US" sz="1400" i="1" dirty="0"/>
                      </a:br>
                      <a:r>
                        <a:rPr lang="en-US" sz="1400" i="1" dirty="0"/>
                        <a:t>(1billion point MS SPACEV dataset)</a:t>
                      </a:r>
                    </a:p>
                  </a:txBody>
                  <a:tcPr/>
                </a:tc>
                <a:extLst>
                  <a:ext uri="{0D108BD9-81ED-4DB2-BD59-A6C34878D82A}">
                    <a16:rowId xmlns:a16="http://schemas.microsoft.com/office/drawing/2014/main" val="1319365210"/>
                  </a:ext>
                </a:extLst>
              </a:tr>
              <a:tr h="307765">
                <a:tc>
                  <a:txBody>
                    <a:bodyPr/>
                    <a:lstStyle/>
                    <a:p>
                      <a:r>
                        <a:rPr lang="en-US" sz="1400" dirty="0"/>
                        <a:t>1</a:t>
                      </a:r>
                    </a:p>
                  </a:txBody>
                  <a:tcPr/>
                </a:tc>
                <a:tc>
                  <a:txBody>
                    <a:bodyPr/>
                    <a:lstStyle/>
                    <a:p>
                      <a:r>
                        <a:rPr lang="en-US" sz="1400" dirty="0"/>
                        <a:t>100</a:t>
                      </a:r>
                    </a:p>
                  </a:txBody>
                  <a:tcPr/>
                </a:tc>
                <a:extLst>
                  <a:ext uri="{0D108BD9-81ED-4DB2-BD59-A6C34878D82A}">
                    <a16:rowId xmlns:a16="http://schemas.microsoft.com/office/drawing/2014/main" val="3937605178"/>
                  </a:ext>
                </a:extLst>
              </a:tr>
              <a:tr h="307765">
                <a:tc>
                  <a:txBody>
                    <a:bodyPr/>
                    <a:lstStyle/>
                    <a:p>
                      <a:r>
                        <a:rPr lang="en-US" sz="1400" dirty="0"/>
                        <a:t>2</a:t>
                      </a:r>
                    </a:p>
                  </a:txBody>
                  <a:tcPr/>
                </a:tc>
                <a:tc>
                  <a:txBody>
                    <a:bodyPr/>
                    <a:lstStyle/>
                    <a:p>
                      <a:r>
                        <a:rPr lang="en-US" sz="1400" dirty="0"/>
                        <a:t>9946</a:t>
                      </a:r>
                    </a:p>
                  </a:txBody>
                  <a:tcPr/>
                </a:tc>
                <a:extLst>
                  <a:ext uri="{0D108BD9-81ED-4DB2-BD59-A6C34878D82A}">
                    <a16:rowId xmlns:a16="http://schemas.microsoft.com/office/drawing/2014/main" val="2666731693"/>
                  </a:ext>
                </a:extLst>
              </a:tr>
              <a:tr h="307765">
                <a:tc>
                  <a:txBody>
                    <a:bodyPr/>
                    <a:lstStyle/>
                    <a:p>
                      <a:r>
                        <a:rPr lang="en-US" sz="1400" dirty="0"/>
                        <a:t>3</a:t>
                      </a:r>
                    </a:p>
                  </a:txBody>
                  <a:tcPr/>
                </a:tc>
                <a:tc>
                  <a:txBody>
                    <a:bodyPr/>
                    <a:lstStyle/>
                    <a:p>
                      <a:r>
                        <a:rPr lang="en-US" sz="1400" dirty="0"/>
                        <a:t>891273</a:t>
                      </a:r>
                    </a:p>
                  </a:txBody>
                  <a:tcPr/>
                </a:tc>
                <a:extLst>
                  <a:ext uri="{0D108BD9-81ED-4DB2-BD59-A6C34878D82A}">
                    <a16:rowId xmlns:a16="http://schemas.microsoft.com/office/drawing/2014/main" val="4222670737"/>
                  </a:ext>
                </a:extLst>
              </a:tr>
              <a:tr h="307765">
                <a:tc>
                  <a:txBody>
                    <a:bodyPr/>
                    <a:lstStyle/>
                    <a:p>
                      <a:r>
                        <a:rPr lang="en-US" sz="1400" dirty="0"/>
                        <a:t>4</a:t>
                      </a:r>
                    </a:p>
                  </a:txBody>
                  <a:tcPr/>
                </a:tc>
                <a:tc>
                  <a:txBody>
                    <a:bodyPr/>
                    <a:lstStyle/>
                    <a:p>
                      <a:r>
                        <a:rPr lang="en-US" sz="1400" dirty="0"/>
                        <a:t>52050789</a:t>
                      </a:r>
                    </a:p>
                  </a:txBody>
                  <a:tcPr/>
                </a:tc>
                <a:extLst>
                  <a:ext uri="{0D108BD9-81ED-4DB2-BD59-A6C34878D82A}">
                    <a16:rowId xmlns:a16="http://schemas.microsoft.com/office/drawing/2014/main" val="2487897"/>
                  </a:ext>
                </a:extLst>
              </a:tr>
              <a:tr h="307765">
                <a:tc>
                  <a:txBody>
                    <a:bodyPr/>
                    <a:lstStyle/>
                    <a:p>
                      <a:r>
                        <a:rPr lang="en-US" sz="1400" dirty="0"/>
                        <a:t>5</a:t>
                      </a:r>
                    </a:p>
                  </a:txBody>
                  <a:tcPr>
                    <a:solidFill>
                      <a:schemeClr val="accent2">
                        <a:lumMod val="40000"/>
                        <a:lumOff val="60000"/>
                      </a:schemeClr>
                    </a:solidFill>
                  </a:tcPr>
                </a:tc>
                <a:tc>
                  <a:txBody>
                    <a:bodyPr/>
                    <a:lstStyle/>
                    <a:p>
                      <a:r>
                        <a:rPr lang="en-US" sz="1400" dirty="0"/>
                        <a:t>682738849</a:t>
                      </a:r>
                    </a:p>
                  </a:txBody>
                  <a:tcPr>
                    <a:solidFill>
                      <a:schemeClr val="accent2">
                        <a:lumMod val="40000"/>
                        <a:lumOff val="60000"/>
                      </a:schemeClr>
                    </a:solidFill>
                  </a:tcPr>
                </a:tc>
                <a:extLst>
                  <a:ext uri="{0D108BD9-81ED-4DB2-BD59-A6C34878D82A}">
                    <a16:rowId xmlns:a16="http://schemas.microsoft.com/office/drawing/2014/main" val="3173206863"/>
                  </a:ext>
                </a:extLst>
              </a:tr>
              <a:tr h="307765">
                <a:tc>
                  <a:txBody>
                    <a:bodyPr/>
                    <a:lstStyle/>
                    <a:p>
                      <a:r>
                        <a:rPr lang="en-US" sz="1400" dirty="0"/>
                        <a:t>6</a:t>
                      </a:r>
                    </a:p>
                  </a:txBody>
                  <a:tcPr>
                    <a:solidFill>
                      <a:schemeClr val="accent2">
                        <a:lumMod val="40000"/>
                        <a:lumOff val="60000"/>
                      </a:schemeClr>
                    </a:solidFill>
                  </a:tcPr>
                </a:tc>
                <a:tc>
                  <a:txBody>
                    <a:bodyPr/>
                    <a:lstStyle/>
                    <a:p>
                      <a:r>
                        <a:rPr lang="en-US" sz="1400" dirty="0"/>
                        <a:t>252099714</a:t>
                      </a:r>
                    </a:p>
                  </a:txBody>
                  <a:tcPr>
                    <a:solidFill>
                      <a:schemeClr val="accent2">
                        <a:lumMod val="40000"/>
                        <a:lumOff val="60000"/>
                      </a:schemeClr>
                    </a:solidFill>
                  </a:tcPr>
                </a:tc>
                <a:extLst>
                  <a:ext uri="{0D108BD9-81ED-4DB2-BD59-A6C34878D82A}">
                    <a16:rowId xmlns:a16="http://schemas.microsoft.com/office/drawing/2014/main" val="1071906387"/>
                  </a:ext>
                </a:extLst>
              </a:tr>
              <a:tr h="307765">
                <a:tc>
                  <a:txBody>
                    <a:bodyPr/>
                    <a:lstStyle/>
                    <a:p>
                      <a:r>
                        <a:rPr lang="en-US" sz="1400" dirty="0"/>
                        <a:t>7</a:t>
                      </a:r>
                    </a:p>
                  </a:txBody>
                  <a:tcPr/>
                </a:tc>
                <a:tc>
                  <a:txBody>
                    <a:bodyPr/>
                    <a:lstStyle/>
                    <a:p>
                      <a:r>
                        <a:rPr lang="en-US" sz="1400" dirty="0"/>
                        <a:t>11835439</a:t>
                      </a:r>
                    </a:p>
                  </a:txBody>
                  <a:tcPr/>
                </a:tc>
                <a:extLst>
                  <a:ext uri="{0D108BD9-81ED-4DB2-BD59-A6C34878D82A}">
                    <a16:rowId xmlns:a16="http://schemas.microsoft.com/office/drawing/2014/main" val="994054980"/>
                  </a:ext>
                </a:extLst>
              </a:tr>
              <a:tr h="307765">
                <a:tc>
                  <a:txBody>
                    <a:bodyPr/>
                    <a:lstStyle/>
                    <a:p>
                      <a:r>
                        <a:rPr lang="en-US" sz="1400" dirty="0"/>
                        <a:t>8</a:t>
                      </a:r>
                    </a:p>
                  </a:txBody>
                  <a:tcPr/>
                </a:tc>
                <a:tc>
                  <a:txBody>
                    <a:bodyPr/>
                    <a:lstStyle/>
                    <a:p>
                      <a:r>
                        <a:rPr lang="en-US" sz="1400" dirty="0"/>
                        <a:t>190225</a:t>
                      </a:r>
                    </a:p>
                  </a:txBody>
                  <a:tcPr/>
                </a:tc>
                <a:extLst>
                  <a:ext uri="{0D108BD9-81ED-4DB2-BD59-A6C34878D82A}">
                    <a16:rowId xmlns:a16="http://schemas.microsoft.com/office/drawing/2014/main" val="3135987892"/>
                  </a:ext>
                </a:extLst>
              </a:tr>
              <a:tr h="307765">
                <a:tc>
                  <a:txBody>
                    <a:bodyPr/>
                    <a:lstStyle/>
                    <a:p>
                      <a:r>
                        <a:rPr lang="en-US" sz="1400" dirty="0"/>
                        <a:t>9</a:t>
                      </a:r>
                    </a:p>
                  </a:txBody>
                  <a:tcPr/>
                </a:tc>
                <a:tc>
                  <a:txBody>
                    <a:bodyPr/>
                    <a:lstStyle/>
                    <a:p>
                      <a:r>
                        <a:rPr lang="en-US" sz="1400" dirty="0"/>
                        <a:t>104202</a:t>
                      </a:r>
                    </a:p>
                  </a:txBody>
                  <a:tcPr/>
                </a:tc>
                <a:extLst>
                  <a:ext uri="{0D108BD9-81ED-4DB2-BD59-A6C34878D82A}">
                    <a16:rowId xmlns:a16="http://schemas.microsoft.com/office/drawing/2014/main" val="2656182161"/>
                  </a:ext>
                </a:extLst>
              </a:tr>
              <a:tr h="307765">
                <a:tc>
                  <a:txBody>
                    <a:bodyPr/>
                    <a:lstStyle/>
                    <a:p>
                      <a:r>
                        <a:rPr lang="en-US" sz="1400" dirty="0"/>
                        <a:t>10</a:t>
                      </a:r>
                    </a:p>
                  </a:txBody>
                  <a:tcPr/>
                </a:tc>
                <a:tc>
                  <a:txBody>
                    <a:bodyPr/>
                    <a:lstStyle/>
                    <a:p>
                      <a:r>
                        <a:rPr lang="en-US" sz="1400" dirty="0"/>
                        <a:t>47656</a:t>
                      </a:r>
                    </a:p>
                  </a:txBody>
                  <a:tcPr/>
                </a:tc>
                <a:extLst>
                  <a:ext uri="{0D108BD9-81ED-4DB2-BD59-A6C34878D82A}">
                    <a16:rowId xmlns:a16="http://schemas.microsoft.com/office/drawing/2014/main" val="48201197"/>
                  </a:ext>
                </a:extLst>
              </a:tr>
              <a:tr h="307765">
                <a:tc>
                  <a:txBody>
                    <a:bodyPr/>
                    <a:lstStyle/>
                    <a:p>
                      <a:r>
                        <a:rPr lang="en-US" sz="1400" dirty="0"/>
                        <a:t>11</a:t>
                      </a:r>
                    </a:p>
                  </a:txBody>
                  <a:tcPr/>
                </a:tc>
                <a:tc>
                  <a:txBody>
                    <a:bodyPr/>
                    <a:lstStyle/>
                    <a:p>
                      <a:r>
                        <a:rPr lang="en-US" sz="1400" dirty="0"/>
                        <a:t>11095</a:t>
                      </a:r>
                    </a:p>
                  </a:txBody>
                  <a:tcPr/>
                </a:tc>
                <a:extLst>
                  <a:ext uri="{0D108BD9-81ED-4DB2-BD59-A6C34878D82A}">
                    <a16:rowId xmlns:a16="http://schemas.microsoft.com/office/drawing/2014/main" val="4187895969"/>
                  </a:ext>
                </a:extLst>
              </a:tr>
              <a:tr h="307765">
                <a:tc>
                  <a:txBody>
                    <a:bodyPr/>
                    <a:lstStyle/>
                    <a:p>
                      <a:r>
                        <a:rPr lang="en-US" sz="1400" dirty="0"/>
                        <a:t>12</a:t>
                      </a:r>
                    </a:p>
                  </a:txBody>
                  <a:tcPr/>
                </a:tc>
                <a:tc>
                  <a:txBody>
                    <a:bodyPr/>
                    <a:lstStyle/>
                    <a:p>
                      <a:r>
                        <a:rPr lang="en-US" sz="1400" dirty="0"/>
                        <a:t>1536</a:t>
                      </a:r>
                    </a:p>
                  </a:txBody>
                  <a:tcPr/>
                </a:tc>
                <a:extLst>
                  <a:ext uri="{0D108BD9-81ED-4DB2-BD59-A6C34878D82A}">
                    <a16:rowId xmlns:a16="http://schemas.microsoft.com/office/drawing/2014/main" val="260948605"/>
                  </a:ext>
                </a:extLst>
              </a:tr>
              <a:tr h="307765">
                <a:tc>
                  <a:txBody>
                    <a:bodyPr/>
                    <a:lstStyle/>
                    <a:p>
                      <a:r>
                        <a:rPr lang="en-US" sz="1400" dirty="0"/>
                        <a:t>13</a:t>
                      </a:r>
                    </a:p>
                  </a:txBody>
                  <a:tcPr/>
                </a:tc>
                <a:tc>
                  <a:txBody>
                    <a:bodyPr/>
                    <a:lstStyle/>
                    <a:p>
                      <a:r>
                        <a:rPr lang="en-US" sz="1400" dirty="0"/>
                        <a:t>212</a:t>
                      </a:r>
                    </a:p>
                  </a:txBody>
                  <a:tcPr/>
                </a:tc>
                <a:extLst>
                  <a:ext uri="{0D108BD9-81ED-4DB2-BD59-A6C34878D82A}">
                    <a16:rowId xmlns:a16="http://schemas.microsoft.com/office/drawing/2014/main" val="1090759658"/>
                  </a:ext>
                </a:extLst>
              </a:tr>
              <a:tr h="307765">
                <a:tc>
                  <a:txBody>
                    <a:bodyPr/>
                    <a:lstStyle/>
                    <a:p>
                      <a:r>
                        <a:rPr lang="en-US" sz="1400" dirty="0"/>
                        <a:t>14</a:t>
                      </a:r>
                    </a:p>
                  </a:txBody>
                  <a:tcPr/>
                </a:tc>
                <a:tc>
                  <a:txBody>
                    <a:bodyPr/>
                    <a:lstStyle/>
                    <a:p>
                      <a:r>
                        <a:rPr lang="en-US" sz="1400" dirty="0"/>
                        <a:t>24</a:t>
                      </a:r>
                    </a:p>
                  </a:txBody>
                  <a:tcPr/>
                </a:tc>
                <a:extLst>
                  <a:ext uri="{0D108BD9-81ED-4DB2-BD59-A6C34878D82A}">
                    <a16:rowId xmlns:a16="http://schemas.microsoft.com/office/drawing/2014/main" val="1885257165"/>
                  </a:ext>
                </a:extLst>
              </a:tr>
              <a:tr h="307765">
                <a:tc>
                  <a:txBody>
                    <a:bodyPr/>
                    <a:lstStyle/>
                    <a:p>
                      <a:r>
                        <a:rPr lang="en-US" sz="1400" dirty="0"/>
                        <a:t>15</a:t>
                      </a:r>
                    </a:p>
                  </a:txBody>
                  <a:tcPr/>
                </a:tc>
                <a:tc>
                  <a:txBody>
                    <a:bodyPr/>
                    <a:lstStyle/>
                    <a:p>
                      <a:r>
                        <a:rPr lang="en-US" sz="1400" dirty="0"/>
                        <a:t>1</a:t>
                      </a:r>
                    </a:p>
                  </a:txBody>
                  <a:tcPr/>
                </a:tc>
                <a:extLst>
                  <a:ext uri="{0D108BD9-81ED-4DB2-BD59-A6C34878D82A}">
                    <a16:rowId xmlns:a16="http://schemas.microsoft.com/office/drawing/2014/main" val="2973707748"/>
                  </a:ext>
                </a:extLst>
              </a:tr>
            </a:tbl>
          </a:graphicData>
        </a:graphic>
      </p:graphicFrame>
      <p:sp>
        <p:nvSpPr>
          <p:cNvPr id="6" name="Right Brace 5">
            <a:extLst>
              <a:ext uri="{FF2B5EF4-FFF2-40B4-BE49-F238E27FC236}">
                <a16:creationId xmlns:a16="http://schemas.microsoft.com/office/drawing/2014/main" id="{503FC19F-1831-5841-6083-91CB137FA054}"/>
              </a:ext>
            </a:extLst>
          </p:cNvPr>
          <p:cNvSpPr/>
          <p:nvPr/>
        </p:nvSpPr>
        <p:spPr>
          <a:xfrm>
            <a:off x="4035286" y="2102126"/>
            <a:ext cx="248479" cy="176916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TextBox 6">
            <a:extLst>
              <a:ext uri="{FF2B5EF4-FFF2-40B4-BE49-F238E27FC236}">
                <a16:creationId xmlns:a16="http://schemas.microsoft.com/office/drawing/2014/main" id="{E4582B80-2B9E-C574-E7DD-4C0596C216C4}"/>
              </a:ext>
            </a:extLst>
          </p:cNvPr>
          <p:cNvSpPr txBox="1"/>
          <p:nvPr/>
        </p:nvSpPr>
        <p:spPr>
          <a:xfrm>
            <a:off x="4368248" y="2564800"/>
            <a:ext cx="1595230" cy="923330"/>
          </a:xfrm>
          <a:prstGeom prst="rect">
            <a:avLst/>
          </a:prstGeom>
          <a:noFill/>
        </p:spPr>
        <p:txBody>
          <a:bodyPr wrap="square" rtlCol="0">
            <a:spAutoFit/>
          </a:bodyPr>
          <a:lstStyle/>
          <a:p>
            <a:r>
              <a:rPr lang="en-US" dirty="0"/>
              <a:t>98% of points &lt;= 6 hops from start</a:t>
            </a:r>
          </a:p>
        </p:txBody>
      </p:sp>
      <p:graphicFrame>
        <p:nvGraphicFramePr>
          <p:cNvPr id="9" name="Table 9">
            <a:extLst>
              <a:ext uri="{FF2B5EF4-FFF2-40B4-BE49-F238E27FC236}">
                <a16:creationId xmlns:a16="http://schemas.microsoft.com/office/drawing/2014/main" id="{EDE051DD-118C-306B-75D0-23988BE7E6A7}"/>
              </a:ext>
            </a:extLst>
          </p:cNvPr>
          <p:cNvGraphicFramePr>
            <a:graphicFrameLocks noGrp="1"/>
          </p:cNvGraphicFramePr>
          <p:nvPr>
            <p:extLst>
              <p:ext uri="{D42A27DB-BD31-4B8C-83A1-F6EECF244321}">
                <p14:modId xmlns:p14="http://schemas.microsoft.com/office/powerpoint/2010/main" val="648702727"/>
              </p:ext>
            </p:extLst>
          </p:nvPr>
        </p:nvGraphicFramePr>
        <p:xfrm>
          <a:off x="6130787" y="1093304"/>
          <a:ext cx="3438938" cy="4980198"/>
        </p:xfrm>
        <a:graphic>
          <a:graphicData uri="http://schemas.openxmlformats.org/drawingml/2006/table">
            <a:tbl>
              <a:tblPr firstRow="1" bandRow="1">
                <a:tableStyleId>{5C22544A-7EE6-4342-B048-85BDC9FD1C3A}</a:tableStyleId>
              </a:tblPr>
              <a:tblGrid>
                <a:gridCol w="1371599">
                  <a:extLst>
                    <a:ext uri="{9D8B030D-6E8A-4147-A177-3AD203B41FA5}">
                      <a16:colId xmlns:a16="http://schemas.microsoft.com/office/drawing/2014/main" val="1645946160"/>
                    </a:ext>
                  </a:extLst>
                </a:gridCol>
                <a:gridCol w="2067339">
                  <a:extLst>
                    <a:ext uri="{9D8B030D-6E8A-4147-A177-3AD203B41FA5}">
                      <a16:colId xmlns:a16="http://schemas.microsoft.com/office/drawing/2014/main" val="792340849"/>
                    </a:ext>
                  </a:extLst>
                </a:gridCol>
              </a:tblGrid>
              <a:tr h="979253">
                <a:tc>
                  <a:txBody>
                    <a:bodyPr/>
                    <a:lstStyle/>
                    <a:p>
                      <a:r>
                        <a:rPr lang="en-US" sz="1400" dirty="0"/>
                        <a:t>BFS level (from designated start point)</a:t>
                      </a:r>
                    </a:p>
                  </a:txBody>
                  <a:tcPr/>
                </a:tc>
                <a:tc>
                  <a:txBody>
                    <a:bodyPr/>
                    <a:lstStyle/>
                    <a:p>
                      <a:r>
                        <a:rPr lang="en-US" sz="1400" dirty="0"/>
                        <a:t># points at BFS level </a:t>
                      </a:r>
                      <a:r>
                        <a:rPr lang="en-US" sz="1400" i="1" dirty="0"/>
                        <a:t>i </a:t>
                      </a:r>
                      <a:br>
                        <a:rPr lang="en-US" sz="1400" i="1" dirty="0"/>
                      </a:br>
                      <a:r>
                        <a:rPr lang="en-US" sz="1400" i="1" dirty="0"/>
                        <a:t>(1billion point MS BIGANN dataset)</a:t>
                      </a:r>
                    </a:p>
                  </a:txBody>
                  <a:tcPr/>
                </a:tc>
                <a:extLst>
                  <a:ext uri="{0D108BD9-81ED-4DB2-BD59-A6C34878D82A}">
                    <a16:rowId xmlns:a16="http://schemas.microsoft.com/office/drawing/2014/main" val="1319365210"/>
                  </a:ext>
                </a:extLst>
              </a:tr>
              <a:tr h="307765">
                <a:tc>
                  <a:txBody>
                    <a:bodyPr/>
                    <a:lstStyle/>
                    <a:p>
                      <a:r>
                        <a:rPr lang="en-US" sz="1400" dirty="0"/>
                        <a:t>1</a:t>
                      </a:r>
                    </a:p>
                  </a:txBody>
                  <a:tcPr/>
                </a:tc>
                <a:tc>
                  <a:txBody>
                    <a:bodyPr/>
                    <a:lstStyle/>
                    <a:p>
                      <a:r>
                        <a:rPr lang="en-US" sz="1400" dirty="0"/>
                        <a:t>73</a:t>
                      </a:r>
                    </a:p>
                  </a:txBody>
                  <a:tcPr/>
                </a:tc>
                <a:extLst>
                  <a:ext uri="{0D108BD9-81ED-4DB2-BD59-A6C34878D82A}">
                    <a16:rowId xmlns:a16="http://schemas.microsoft.com/office/drawing/2014/main" val="3937605178"/>
                  </a:ext>
                </a:extLst>
              </a:tr>
              <a:tr h="307765">
                <a:tc>
                  <a:txBody>
                    <a:bodyPr/>
                    <a:lstStyle/>
                    <a:p>
                      <a:r>
                        <a:rPr lang="en-US" sz="1400" dirty="0"/>
                        <a:t>2</a:t>
                      </a:r>
                    </a:p>
                  </a:txBody>
                  <a:tcPr/>
                </a:tc>
                <a:tc>
                  <a:txBody>
                    <a:bodyPr/>
                    <a:lstStyle/>
                    <a:p>
                      <a:r>
                        <a:rPr lang="en-US" sz="1400" dirty="0"/>
                        <a:t>3868</a:t>
                      </a:r>
                    </a:p>
                  </a:txBody>
                  <a:tcPr/>
                </a:tc>
                <a:extLst>
                  <a:ext uri="{0D108BD9-81ED-4DB2-BD59-A6C34878D82A}">
                    <a16:rowId xmlns:a16="http://schemas.microsoft.com/office/drawing/2014/main" val="2666731693"/>
                  </a:ext>
                </a:extLst>
              </a:tr>
              <a:tr h="307765">
                <a:tc>
                  <a:txBody>
                    <a:bodyPr/>
                    <a:lstStyle/>
                    <a:p>
                      <a:r>
                        <a:rPr lang="en-US" sz="1400" dirty="0"/>
                        <a:t>3</a:t>
                      </a:r>
                    </a:p>
                  </a:txBody>
                  <a:tcPr/>
                </a:tc>
                <a:tc>
                  <a:txBody>
                    <a:bodyPr/>
                    <a:lstStyle/>
                    <a:p>
                      <a:r>
                        <a:rPr lang="en-US" sz="1400" dirty="0"/>
                        <a:t>213058</a:t>
                      </a:r>
                    </a:p>
                  </a:txBody>
                  <a:tcPr/>
                </a:tc>
                <a:extLst>
                  <a:ext uri="{0D108BD9-81ED-4DB2-BD59-A6C34878D82A}">
                    <a16:rowId xmlns:a16="http://schemas.microsoft.com/office/drawing/2014/main" val="4222670737"/>
                  </a:ext>
                </a:extLst>
              </a:tr>
              <a:tr h="307765">
                <a:tc>
                  <a:txBody>
                    <a:bodyPr/>
                    <a:lstStyle/>
                    <a:p>
                      <a:r>
                        <a:rPr lang="en-US" sz="1400" dirty="0"/>
                        <a:t>4</a:t>
                      </a:r>
                    </a:p>
                  </a:txBody>
                  <a:tcPr/>
                </a:tc>
                <a:tc>
                  <a:txBody>
                    <a:bodyPr/>
                    <a:lstStyle/>
                    <a:p>
                      <a:r>
                        <a:rPr lang="en-US" sz="1400" dirty="0"/>
                        <a:t>10864635</a:t>
                      </a:r>
                    </a:p>
                  </a:txBody>
                  <a:tcPr/>
                </a:tc>
                <a:extLst>
                  <a:ext uri="{0D108BD9-81ED-4DB2-BD59-A6C34878D82A}">
                    <a16:rowId xmlns:a16="http://schemas.microsoft.com/office/drawing/2014/main" val="2487897"/>
                  </a:ext>
                </a:extLst>
              </a:tr>
              <a:tr h="307765">
                <a:tc>
                  <a:txBody>
                    <a:bodyPr/>
                    <a:lstStyle/>
                    <a:p>
                      <a:r>
                        <a:rPr lang="en-US" sz="1400" dirty="0"/>
                        <a:t>5</a:t>
                      </a:r>
                    </a:p>
                  </a:txBody>
                  <a:tcPr>
                    <a:solidFill>
                      <a:schemeClr val="accent2">
                        <a:lumMod val="40000"/>
                        <a:lumOff val="60000"/>
                      </a:schemeClr>
                    </a:solidFill>
                  </a:tcPr>
                </a:tc>
                <a:tc>
                  <a:txBody>
                    <a:bodyPr/>
                    <a:lstStyle/>
                    <a:p>
                      <a:r>
                        <a:rPr lang="en-US" sz="1400" dirty="0"/>
                        <a:t>226069439</a:t>
                      </a:r>
                    </a:p>
                  </a:txBody>
                  <a:tcPr>
                    <a:solidFill>
                      <a:schemeClr val="accent2">
                        <a:lumMod val="40000"/>
                        <a:lumOff val="60000"/>
                      </a:schemeClr>
                    </a:solidFill>
                  </a:tcPr>
                </a:tc>
                <a:extLst>
                  <a:ext uri="{0D108BD9-81ED-4DB2-BD59-A6C34878D82A}">
                    <a16:rowId xmlns:a16="http://schemas.microsoft.com/office/drawing/2014/main" val="3173206863"/>
                  </a:ext>
                </a:extLst>
              </a:tr>
              <a:tr h="307765">
                <a:tc>
                  <a:txBody>
                    <a:bodyPr/>
                    <a:lstStyle/>
                    <a:p>
                      <a:r>
                        <a:rPr lang="en-US" sz="1400" dirty="0"/>
                        <a:t>6</a:t>
                      </a:r>
                    </a:p>
                  </a:txBody>
                  <a:tcPr>
                    <a:solidFill>
                      <a:schemeClr val="accent2">
                        <a:lumMod val="40000"/>
                        <a:lumOff val="60000"/>
                      </a:schemeClr>
                    </a:solidFill>
                  </a:tcPr>
                </a:tc>
                <a:tc>
                  <a:txBody>
                    <a:bodyPr/>
                    <a:lstStyle/>
                    <a:p>
                      <a:r>
                        <a:rPr lang="en-US" sz="1400" dirty="0"/>
                        <a:t>673168120</a:t>
                      </a:r>
                    </a:p>
                  </a:txBody>
                  <a:tcPr>
                    <a:solidFill>
                      <a:schemeClr val="accent2">
                        <a:lumMod val="40000"/>
                        <a:lumOff val="60000"/>
                      </a:schemeClr>
                    </a:solidFill>
                  </a:tcPr>
                </a:tc>
                <a:extLst>
                  <a:ext uri="{0D108BD9-81ED-4DB2-BD59-A6C34878D82A}">
                    <a16:rowId xmlns:a16="http://schemas.microsoft.com/office/drawing/2014/main" val="1071906387"/>
                  </a:ext>
                </a:extLst>
              </a:tr>
              <a:tr h="307765">
                <a:tc>
                  <a:txBody>
                    <a:bodyPr/>
                    <a:lstStyle/>
                    <a:p>
                      <a:r>
                        <a:rPr lang="en-US" sz="1400" dirty="0"/>
                        <a:t>7</a:t>
                      </a:r>
                    </a:p>
                  </a:txBody>
                  <a:tcPr/>
                </a:tc>
                <a:tc>
                  <a:txBody>
                    <a:bodyPr/>
                    <a:lstStyle/>
                    <a:p>
                      <a:r>
                        <a:rPr lang="en-US" sz="1400" dirty="0"/>
                        <a:t>88167475</a:t>
                      </a:r>
                    </a:p>
                  </a:txBody>
                  <a:tcPr/>
                </a:tc>
                <a:extLst>
                  <a:ext uri="{0D108BD9-81ED-4DB2-BD59-A6C34878D82A}">
                    <a16:rowId xmlns:a16="http://schemas.microsoft.com/office/drawing/2014/main" val="994054980"/>
                  </a:ext>
                </a:extLst>
              </a:tr>
              <a:tr h="307765">
                <a:tc>
                  <a:txBody>
                    <a:bodyPr/>
                    <a:lstStyle/>
                    <a:p>
                      <a:r>
                        <a:rPr lang="en-US" sz="1400" dirty="0"/>
                        <a:t>8</a:t>
                      </a:r>
                    </a:p>
                  </a:txBody>
                  <a:tcPr/>
                </a:tc>
                <a:tc>
                  <a:txBody>
                    <a:bodyPr/>
                    <a:lstStyle/>
                    <a:p>
                      <a:r>
                        <a:rPr lang="en-US" sz="1400" dirty="0"/>
                        <a:t>1487493</a:t>
                      </a:r>
                    </a:p>
                  </a:txBody>
                  <a:tcPr/>
                </a:tc>
                <a:extLst>
                  <a:ext uri="{0D108BD9-81ED-4DB2-BD59-A6C34878D82A}">
                    <a16:rowId xmlns:a16="http://schemas.microsoft.com/office/drawing/2014/main" val="3135987892"/>
                  </a:ext>
                </a:extLst>
              </a:tr>
              <a:tr h="307765">
                <a:tc>
                  <a:txBody>
                    <a:bodyPr/>
                    <a:lstStyle/>
                    <a:p>
                      <a:r>
                        <a:rPr lang="en-US" sz="1400" dirty="0"/>
                        <a:t>9</a:t>
                      </a:r>
                    </a:p>
                  </a:txBody>
                  <a:tcPr/>
                </a:tc>
                <a:tc>
                  <a:txBody>
                    <a:bodyPr/>
                    <a:lstStyle/>
                    <a:p>
                      <a:r>
                        <a:rPr lang="en-US" sz="1400" dirty="0"/>
                        <a:t>6645</a:t>
                      </a:r>
                    </a:p>
                  </a:txBody>
                  <a:tcPr/>
                </a:tc>
                <a:extLst>
                  <a:ext uri="{0D108BD9-81ED-4DB2-BD59-A6C34878D82A}">
                    <a16:rowId xmlns:a16="http://schemas.microsoft.com/office/drawing/2014/main" val="2656182161"/>
                  </a:ext>
                </a:extLst>
              </a:tr>
              <a:tr h="307765">
                <a:tc>
                  <a:txBody>
                    <a:bodyPr/>
                    <a:lstStyle/>
                    <a:p>
                      <a:r>
                        <a:rPr lang="en-US" sz="1400" dirty="0"/>
                        <a:t>10</a:t>
                      </a:r>
                    </a:p>
                  </a:txBody>
                  <a:tcPr/>
                </a:tc>
                <a:tc>
                  <a:txBody>
                    <a:bodyPr/>
                    <a:lstStyle/>
                    <a:p>
                      <a:r>
                        <a:rPr lang="en-US" sz="1400" dirty="0"/>
                        <a:t>798</a:t>
                      </a:r>
                    </a:p>
                  </a:txBody>
                  <a:tcPr/>
                </a:tc>
                <a:extLst>
                  <a:ext uri="{0D108BD9-81ED-4DB2-BD59-A6C34878D82A}">
                    <a16:rowId xmlns:a16="http://schemas.microsoft.com/office/drawing/2014/main" val="48201197"/>
                  </a:ext>
                </a:extLst>
              </a:tr>
              <a:tr h="307765">
                <a:tc>
                  <a:txBody>
                    <a:bodyPr/>
                    <a:lstStyle/>
                    <a:p>
                      <a:r>
                        <a:rPr lang="en-US" sz="1400" dirty="0"/>
                        <a:t>11</a:t>
                      </a:r>
                    </a:p>
                  </a:txBody>
                  <a:tcPr/>
                </a:tc>
                <a:tc>
                  <a:txBody>
                    <a:bodyPr/>
                    <a:lstStyle/>
                    <a:p>
                      <a:r>
                        <a:rPr lang="en-US" sz="1400" dirty="0"/>
                        <a:t>131</a:t>
                      </a:r>
                    </a:p>
                  </a:txBody>
                  <a:tcPr/>
                </a:tc>
                <a:extLst>
                  <a:ext uri="{0D108BD9-81ED-4DB2-BD59-A6C34878D82A}">
                    <a16:rowId xmlns:a16="http://schemas.microsoft.com/office/drawing/2014/main" val="4187895969"/>
                  </a:ext>
                </a:extLst>
              </a:tr>
              <a:tr h="307765">
                <a:tc>
                  <a:txBody>
                    <a:bodyPr/>
                    <a:lstStyle/>
                    <a:p>
                      <a:r>
                        <a:rPr lang="en-US" sz="1400" dirty="0"/>
                        <a:t>12</a:t>
                      </a:r>
                    </a:p>
                  </a:txBody>
                  <a:tcPr/>
                </a:tc>
                <a:tc>
                  <a:txBody>
                    <a:bodyPr/>
                    <a:lstStyle/>
                    <a:p>
                      <a:r>
                        <a:rPr lang="en-US" sz="1400" dirty="0"/>
                        <a:t>16</a:t>
                      </a:r>
                    </a:p>
                  </a:txBody>
                  <a:tcPr/>
                </a:tc>
                <a:extLst>
                  <a:ext uri="{0D108BD9-81ED-4DB2-BD59-A6C34878D82A}">
                    <a16:rowId xmlns:a16="http://schemas.microsoft.com/office/drawing/2014/main" val="260948605"/>
                  </a:ext>
                </a:extLst>
              </a:tr>
              <a:tr h="307765">
                <a:tc>
                  <a:txBody>
                    <a:bodyPr/>
                    <a:lstStyle/>
                    <a:p>
                      <a:r>
                        <a:rPr lang="en-US" sz="1400" dirty="0"/>
                        <a:t>13</a:t>
                      </a:r>
                    </a:p>
                  </a:txBody>
                  <a:tcPr/>
                </a:tc>
                <a:tc>
                  <a:txBody>
                    <a:bodyPr/>
                    <a:lstStyle/>
                    <a:p>
                      <a:r>
                        <a:rPr lang="en-US" sz="1400" dirty="0"/>
                        <a:t>1</a:t>
                      </a:r>
                    </a:p>
                  </a:txBody>
                  <a:tcPr/>
                </a:tc>
                <a:extLst>
                  <a:ext uri="{0D108BD9-81ED-4DB2-BD59-A6C34878D82A}">
                    <a16:rowId xmlns:a16="http://schemas.microsoft.com/office/drawing/2014/main" val="1090759658"/>
                  </a:ext>
                </a:extLst>
              </a:tr>
            </a:tbl>
          </a:graphicData>
        </a:graphic>
      </p:graphicFrame>
      <p:sp>
        <p:nvSpPr>
          <p:cNvPr id="10" name="Right Brace 9">
            <a:extLst>
              <a:ext uri="{FF2B5EF4-FFF2-40B4-BE49-F238E27FC236}">
                <a16:creationId xmlns:a16="http://schemas.microsoft.com/office/drawing/2014/main" id="{43081040-2635-13D8-FE82-5562F0DF84B6}"/>
              </a:ext>
            </a:extLst>
          </p:cNvPr>
          <p:cNvSpPr/>
          <p:nvPr/>
        </p:nvSpPr>
        <p:spPr>
          <a:xfrm>
            <a:off x="9654208" y="2102126"/>
            <a:ext cx="248479" cy="176916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E8355082-6256-7CE4-E2EF-898CDC129DE6}"/>
              </a:ext>
            </a:extLst>
          </p:cNvPr>
          <p:cNvSpPr txBox="1"/>
          <p:nvPr/>
        </p:nvSpPr>
        <p:spPr>
          <a:xfrm>
            <a:off x="10069996" y="2564800"/>
            <a:ext cx="1595230" cy="923330"/>
          </a:xfrm>
          <a:prstGeom prst="rect">
            <a:avLst/>
          </a:prstGeom>
          <a:noFill/>
        </p:spPr>
        <p:txBody>
          <a:bodyPr wrap="square" rtlCol="0">
            <a:spAutoFit/>
          </a:bodyPr>
          <a:lstStyle/>
          <a:p>
            <a:r>
              <a:rPr lang="en-US" dirty="0"/>
              <a:t>90% of points &lt;= 6 hops from start</a:t>
            </a:r>
          </a:p>
        </p:txBody>
      </p:sp>
      <p:sp>
        <p:nvSpPr>
          <p:cNvPr id="12" name="Date Placeholder 2">
            <a:extLst>
              <a:ext uri="{FF2B5EF4-FFF2-40B4-BE49-F238E27FC236}">
                <a16:creationId xmlns:a16="http://schemas.microsoft.com/office/drawing/2014/main" id="{47F734B7-E574-230A-AFE2-BD9C3DC8D174}"/>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3" name="Slide Number Placeholder 7">
            <a:extLst>
              <a:ext uri="{FF2B5EF4-FFF2-40B4-BE49-F238E27FC236}">
                <a16:creationId xmlns:a16="http://schemas.microsoft.com/office/drawing/2014/main" id="{1B32BD9C-0A9D-FCA8-4A21-D5E498BBACED}"/>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14</a:t>
            </a:fld>
            <a:endParaRPr lang="en-US" dirty="0"/>
          </a:p>
        </p:txBody>
      </p:sp>
    </p:spTree>
    <p:extLst>
      <p:ext uri="{BB962C8B-B14F-4D97-AF65-F5344CB8AC3E}">
        <p14:creationId xmlns:p14="http://schemas.microsoft.com/office/powerpoint/2010/main" val="2319533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25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animBg="1"/>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8CA7D-C67B-46F4-8414-9E035149BB74}"/>
              </a:ext>
            </a:extLst>
          </p:cNvPr>
          <p:cNvSpPr>
            <a:spLocks noGrp="1"/>
          </p:cNvSpPr>
          <p:nvPr>
            <p:ph type="title"/>
          </p:nvPr>
        </p:nvSpPr>
        <p:spPr/>
        <p:txBody>
          <a:bodyPr>
            <a:normAutofit fontScale="90000"/>
          </a:bodyPr>
          <a:lstStyle/>
          <a:p>
            <a:r>
              <a:rPr lang="en-US" dirty="0"/>
              <a:t>Round-trips to SSD: Comparison with other graph algorithms</a:t>
            </a:r>
          </a:p>
        </p:txBody>
      </p:sp>
      <p:pic>
        <p:nvPicPr>
          <p:cNvPr id="5" name="Content Placeholder 4">
            <a:extLst>
              <a:ext uri="{FF2B5EF4-FFF2-40B4-BE49-F238E27FC236}">
                <a16:creationId xmlns:a16="http://schemas.microsoft.com/office/drawing/2014/main" id="{AD38E028-C1CF-4CF4-AD3E-997FC22104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0579" y="1564501"/>
            <a:ext cx="5844498" cy="4419600"/>
          </a:xfrm>
        </p:spPr>
      </p:pic>
      <p:sp>
        <p:nvSpPr>
          <p:cNvPr id="6" name="TextBox 5">
            <a:extLst>
              <a:ext uri="{FF2B5EF4-FFF2-40B4-BE49-F238E27FC236}">
                <a16:creationId xmlns:a16="http://schemas.microsoft.com/office/drawing/2014/main" id="{8776FC5C-1318-42E3-8C59-8FCCD3147D26}"/>
              </a:ext>
            </a:extLst>
          </p:cNvPr>
          <p:cNvSpPr txBox="1"/>
          <p:nvPr/>
        </p:nvSpPr>
        <p:spPr>
          <a:xfrm>
            <a:off x="7181946" y="3032683"/>
            <a:ext cx="2180405" cy="1015663"/>
          </a:xfrm>
          <a:prstGeom prst="rect">
            <a:avLst/>
          </a:prstGeom>
          <a:noFill/>
        </p:spPr>
        <p:txBody>
          <a:bodyPr wrap="none" rtlCol="0">
            <a:spAutoFit/>
          </a:bodyPr>
          <a:lstStyle/>
          <a:p>
            <a:r>
              <a:rPr lang="en-US" sz="2000" dirty="0"/>
              <a:t>Search Parameters</a:t>
            </a:r>
          </a:p>
          <a:p>
            <a:r>
              <a:rPr lang="en-US" sz="2000" dirty="0"/>
              <a:t>PQ size 32, Ls=30</a:t>
            </a:r>
          </a:p>
          <a:p>
            <a:r>
              <a:rPr lang="en-US" sz="2000" dirty="0"/>
              <a:t>Beam-width, W = 4</a:t>
            </a:r>
          </a:p>
        </p:txBody>
      </p:sp>
      <p:sp>
        <p:nvSpPr>
          <p:cNvPr id="3" name="TextBox 2">
            <a:extLst>
              <a:ext uri="{FF2B5EF4-FFF2-40B4-BE49-F238E27FC236}">
                <a16:creationId xmlns:a16="http://schemas.microsoft.com/office/drawing/2014/main" id="{5E33929E-9151-55E4-0F49-61F788955750}"/>
              </a:ext>
            </a:extLst>
          </p:cNvPr>
          <p:cNvSpPr txBox="1"/>
          <p:nvPr/>
        </p:nvSpPr>
        <p:spPr>
          <a:xfrm>
            <a:off x="3135795" y="5103863"/>
            <a:ext cx="1287118" cy="369332"/>
          </a:xfrm>
          <a:prstGeom prst="rect">
            <a:avLst/>
          </a:prstGeom>
          <a:noFill/>
        </p:spPr>
        <p:txBody>
          <a:bodyPr wrap="square" rtlCol="0">
            <a:spAutoFit/>
          </a:bodyPr>
          <a:lstStyle/>
          <a:p>
            <a:r>
              <a:rPr lang="en-US" dirty="0">
                <a:highlight>
                  <a:srgbClr val="C0C0C0"/>
                </a:highlight>
              </a:rPr>
              <a:t>DiskANN</a:t>
            </a:r>
          </a:p>
        </p:txBody>
      </p:sp>
      <p:sp>
        <p:nvSpPr>
          <p:cNvPr id="7" name="TextBox 6">
            <a:extLst>
              <a:ext uri="{FF2B5EF4-FFF2-40B4-BE49-F238E27FC236}">
                <a16:creationId xmlns:a16="http://schemas.microsoft.com/office/drawing/2014/main" id="{46BA8579-53B3-C126-DD35-B9B0E34E00E0}"/>
              </a:ext>
            </a:extLst>
          </p:cNvPr>
          <p:cNvSpPr txBox="1"/>
          <p:nvPr/>
        </p:nvSpPr>
        <p:spPr>
          <a:xfrm>
            <a:off x="4875436" y="5103863"/>
            <a:ext cx="1287118" cy="369332"/>
          </a:xfrm>
          <a:prstGeom prst="rect">
            <a:avLst/>
          </a:prstGeom>
          <a:noFill/>
        </p:spPr>
        <p:txBody>
          <a:bodyPr wrap="square" rtlCol="0">
            <a:spAutoFit/>
          </a:bodyPr>
          <a:lstStyle/>
          <a:p>
            <a:r>
              <a:rPr lang="en-US" dirty="0">
                <a:highlight>
                  <a:srgbClr val="C0C0C0"/>
                </a:highlight>
              </a:rPr>
              <a:t>DiskANN</a:t>
            </a:r>
          </a:p>
        </p:txBody>
      </p:sp>
      <p:sp>
        <p:nvSpPr>
          <p:cNvPr id="8" name="Date Placeholder 2">
            <a:extLst>
              <a:ext uri="{FF2B5EF4-FFF2-40B4-BE49-F238E27FC236}">
                <a16:creationId xmlns:a16="http://schemas.microsoft.com/office/drawing/2014/main" id="{86856D58-10F3-1265-DDF0-031F7696F294}"/>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9" name="Slide Number Placeholder 7">
            <a:extLst>
              <a:ext uri="{FF2B5EF4-FFF2-40B4-BE49-F238E27FC236}">
                <a16:creationId xmlns:a16="http://schemas.microsoft.com/office/drawing/2014/main" id="{6F2E6FC1-BCEA-12B2-BEBB-66771196649B}"/>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15</a:t>
            </a:fld>
            <a:endParaRPr lang="en-US" dirty="0"/>
          </a:p>
        </p:txBody>
      </p:sp>
    </p:spTree>
    <p:extLst>
      <p:ext uri="{BB962C8B-B14F-4D97-AF65-F5344CB8AC3E}">
        <p14:creationId xmlns:p14="http://schemas.microsoft.com/office/powerpoint/2010/main" val="122001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E923C-ABE2-4227-9112-BD1C47941F10}"/>
              </a:ext>
            </a:extLst>
          </p:cNvPr>
          <p:cNvSpPr>
            <a:spLocks noGrp="1"/>
          </p:cNvSpPr>
          <p:nvPr>
            <p:ph type="title"/>
          </p:nvPr>
        </p:nvSpPr>
        <p:spPr>
          <a:xfrm>
            <a:off x="229166" y="0"/>
            <a:ext cx="11367052" cy="975360"/>
          </a:xfrm>
        </p:spPr>
        <p:txBody>
          <a:bodyPr>
            <a:normAutofit fontScale="90000"/>
          </a:bodyPr>
          <a:lstStyle/>
          <a:p>
            <a:r>
              <a:rPr lang="en-US" dirty="0"/>
              <a:t>Sharded construction for datasets larger than memory</a:t>
            </a:r>
          </a:p>
        </p:txBody>
      </p:sp>
      <p:pic>
        <p:nvPicPr>
          <p:cNvPr id="1026" name="Picture 2" descr="See the source image">
            <a:extLst>
              <a:ext uri="{FF2B5EF4-FFF2-40B4-BE49-F238E27FC236}">
                <a16:creationId xmlns:a16="http://schemas.microsoft.com/office/drawing/2014/main" id="{48DACF58-49B4-4510-B817-782220E836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9166" y="4066395"/>
            <a:ext cx="3981672" cy="23923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ee the source image">
            <a:extLst>
              <a:ext uri="{FF2B5EF4-FFF2-40B4-BE49-F238E27FC236}">
                <a16:creationId xmlns:a16="http://schemas.microsoft.com/office/drawing/2014/main" id="{90971AF7-8847-436A-9894-70BAD100F5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1420963">
            <a:off x="1612224" y="3684795"/>
            <a:ext cx="3833598" cy="23923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See the source image">
            <a:extLst>
              <a:ext uri="{FF2B5EF4-FFF2-40B4-BE49-F238E27FC236}">
                <a16:creationId xmlns:a16="http://schemas.microsoft.com/office/drawing/2014/main" id="{061F8C06-21A9-4421-8E91-2CF45DBB38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228125">
            <a:off x="391993" y="2309197"/>
            <a:ext cx="3842818" cy="219944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98A7425-4B01-4880-A08D-4EE80B51BBD2}"/>
              </a:ext>
            </a:extLst>
          </p:cNvPr>
          <p:cNvSpPr txBox="1"/>
          <p:nvPr/>
        </p:nvSpPr>
        <p:spPr>
          <a:xfrm>
            <a:off x="5602204" y="1346449"/>
            <a:ext cx="5740146" cy="4832092"/>
          </a:xfrm>
          <a:prstGeom prst="rect">
            <a:avLst/>
          </a:prstGeom>
          <a:noFill/>
        </p:spPr>
        <p:txBody>
          <a:bodyPr wrap="square" rtlCol="0">
            <a:spAutoFit/>
          </a:bodyPr>
          <a:lstStyle/>
          <a:p>
            <a:r>
              <a:rPr lang="en-US" sz="2800" spc="-150" dirty="0">
                <a:solidFill>
                  <a:schemeClr val="tx1">
                    <a:lumMod val="65000"/>
                    <a:lumOff val="35000"/>
                  </a:schemeClr>
                </a:solidFill>
              </a:rPr>
              <a:t>Divide &amp; Conquer:</a:t>
            </a:r>
          </a:p>
          <a:p>
            <a:pPr marL="457200" indent="-457200">
              <a:buFont typeface="Arial" panose="020B0604020202020204" pitchFamily="34" charset="0"/>
              <a:buChar char="•"/>
            </a:pPr>
            <a:r>
              <a:rPr lang="en-US" sz="2800" spc="-150" dirty="0">
                <a:solidFill>
                  <a:schemeClr val="tx1">
                    <a:lumMod val="65000"/>
                    <a:lumOff val="35000"/>
                  </a:schemeClr>
                </a:solidFill>
              </a:rPr>
              <a:t>Cluster data into partitions/clusters that fit into memory (1B points + 100GB RAM limit -&gt; 10 to 20 shards)</a:t>
            </a:r>
          </a:p>
          <a:p>
            <a:pPr marL="457200" indent="-457200">
              <a:buFont typeface="Arial" panose="020B0604020202020204" pitchFamily="34" charset="0"/>
              <a:buChar char="•"/>
            </a:pPr>
            <a:r>
              <a:rPr lang="en-US" sz="2800" spc="-150" dirty="0">
                <a:solidFill>
                  <a:schemeClr val="tx1">
                    <a:lumMod val="65000"/>
                    <a:lumOff val="35000"/>
                  </a:schemeClr>
                </a:solidFill>
              </a:rPr>
              <a:t>send each point to be indexed to 2 nearest clusters</a:t>
            </a:r>
          </a:p>
          <a:p>
            <a:pPr marL="457200" indent="-457200">
              <a:buFont typeface="Arial" panose="020B0604020202020204" pitchFamily="34" charset="0"/>
              <a:buChar char="•"/>
            </a:pPr>
            <a:r>
              <a:rPr lang="en-US" sz="2800" spc="-150" dirty="0">
                <a:solidFill>
                  <a:schemeClr val="tx1">
                    <a:lumMod val="65000"/>
                    <a:lumOff val="35000"/>
                  </a:schemeClr>
                </a:solidFill>
              </a:rPr>
              <a:t>Build graph on each shard</a:t>
            </a:r>
          </a:p>
          <a:p>
            <a:pPr marL="457200" indent="-457200">
              <a:buFont typeface="Arial" panose="020B0604020202020204" pitchFamily="34" charset="0"/>
              <a:buChar char="•"/>
            </a:pPr>
            <a:r>
              <a:rPr lang="en-US" sz="2800" spc="-150" dirty="0">
                <a:solidFill>
                  <a:schemeClr val="tx1">
                    <a:lumMod val="65000"/>
                    <a:lumOff val="35000"/>
                  </a:schemeClr>
                </a:solidFill>
              </a:rPr>
              <a:t>Final graph is the edge union of smaller graphs</a:t>
            </a:r>
          </a:p>
          <a:p>
            <a:pPr marL="457200" indent="-457200">
              <a:buFont typeface="Arial" panose="020B0604020202020204" pitchFamily="34" charset="0"/>
              <a:buChar char="•"/>
            </a:pPr>
            <a:r>
              <a:rPr lang="en-US" sz="2800" spc="-150" dirty="0">
                <a:solidFill>
                  <a:schemeClr val="tx1">
                    <a:lumMod val="65000"/>
                    <a:lumOff val="35000"/>
                  </a:schemeClr>
                </a:solidFill>
              </a:rPr>
              <a:t>Cleanly avoids “boundary effects” which arise due to k-means partitioning</a:t>
            </a:r>
          </a:p>
        </p:txBody>
      </p:sp>
      <p:sp>
        <p:nvSpPr>
          <p:cNvPr id="6" name="Oval 5">
            <a:extLst>
              <a:ext uri="{FF2B5EF4-FFF2-40B4-BE49-F238E27FC236}">
                <a16:creationId xmlns:a16="http://schemas.microsoft.com/office/drawing/2014/main" id="{6F344AB8-C797-4EB2-A498-8575EB17700C}"/>
              </a:ext>
            </a:extLst>
          </p:cNvPr>
          <p:cNvSpPr/>
          <p:nvPr/>
        </p:nvSpPr>
        <p:spPr>
          <a:xfrm>
            <a:off x="3516991" y="5125452"/>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ADC777E-1FDD-4656-B12E-27FB329EBA9E}"/>
              </a:ext>
            </a:extLst>
          </p:cNvPr>
          <p:cNvSpPr/>
          <p:nvPr/>
        </p:nvSpPr>
        <p:spPr>
          <a:xfrm>
            <a:off x="2923526" y="5148257"/>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AB99496-B8D7-4EAE-8B38-B7AC6B6178BD}"/>
              </a:ext>
            </a:extLst>
          </p:cNvPr>
          <p:cNvSpPr/>
          <p:nvPr/>
        </p:nvSpPr>
        <p:spPr>
          <a:xfrm>
            <a:off x="4210838" y="4677540"/>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8842B60-EC23-408B-8CD4-A3698CEEC31C}"/>
              </a:ext>
            </a:extLst>
          </p:cNvPr>
          <p:cNvSpPr/>
          <p:nvPr/>
        </p:nvSpPr>
        <p:spPr>
          <a:xfrm>
            <a:off x="4747204" y="4676421"/>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5325482-DA9C-44B1-9339-9B93964391B9}"/>
              </a:ext>
            </a:extLst>
          </p:cNvPr>
          <p:cNvSpPr/>
          <p:nvPr/>
        </p:nvSpPr>
        <p:spPr>
          <a:xfrm>
            <a:off x="3219971" y="5897850"/>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12D4A28-7E35-4426-84B0-952F2E8CC42A}"/>
              </a:ext>
            </a:extLst>
          </p:cNvPr>
          <p:cNvSpPr/>
          <p:nvPr/>
        </p:nvSpPr>
        <p:spPr>
          <a:xfrm>
            <a:off x="2188955" y="5520358"/>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44318BA-BBDF-4C8F-8B42-1C61915F0C15}"/>
              </a:ext>
            </a:extLst>
          </p:cNvPr>
          <p:cNvSpPr/>
          <p:nvPr/>
        </p:nvSpPr>
        <p:spPr>
          <a:xfrm>
            <a:off x="3175804" y="4755745"/>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7202477-E9CA-4D18-B584-D57B7254594A}"/>
              </a:ext>
            </a:extLst>
          </p:cNvPr>
          <p:cNvSpPr/>
          <p:nvPr/>
        </p:nvSpPr>
        <p:spPr>
          <a:xfrm>
            <a:off x="3516990" y="4391386"/>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4F542EA-F4A5-4506-9349-0D045727B727}"/>
              </a:ext>
            </a:extLst>
          </p:cNvPr>
          <p:cNvSpPr/>
          <p:nvPr/>
        </p:nvSpPr>
        <p:spPr>
          <a:xfrm>
            <a:off x="2787832" y="4457616"/>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F934D25-17E7-4DA0-AAB5-62DD71DBD22A}"/>
              </a:ext>
            </a:extLst>
          </p:cNvPr>
          <p:cNvSpPr/>
          <p:nvPr/>
        </p:nvSpPr>
        <p:spPr>
          <a:xfrm>
            <a:off x="2142076" y="4790721"/>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1BBAD216-CA95-493F-9E6A-78564C21AD1B}"/>
              </a:ext>
            </a:extLst>
          </p:cNvPr>
          <p:cNvSpPr/>
          <p:nvPr/>
        </p:nvSpPr>
        <p:spPr>
          <a:xfrm>
            <a:off x="1876732" y="5125452"/>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7A60330-2FAB-4E50-BCC4-0112318B9C45}"/>
              </a:ext>
            </a:extLst>
          </p:cNvPr>
          <p:cNvSpPr/>
          <p:nvPr/>
        </p:nvSpPr>
        <p:spPr>
          <a:xfrm>
            <a:off x="1500875" y="4843744"/>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1DA681FE-60F9-4BA7-931E-33C1BAD9721F}"/>
              </a:ext>
            </a:extLst>
          </p:cNvPr>
          <p:cNvSpPr/>
          <p:nvPr/>
        </p:nvSpPr>
        <p:spPr>
          <a:xfrm>
            <a:off x="1864699" y="6254184"/>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4219B962-0FCA-4BB9-8D5F-62F96BAD3001}"/>
              </a:ext>
            </a:extLst>
          </p:cNvPr>
          <p:cNvSpPr/>
          <p:nvPr/>
        </p:nvSpPr>
        <p:spPr>
          <a:xfrm>
            <a:off x="1500875" y="5518121"/>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AE65BE5-1F0F-4A25-8C32-80D8A0FE7C63}"/>
              </a:ext>
            </a:extLst>
          </p:cNvPr>
          <p:cNvSpPr/>
          <p:nvPr/>
        </p:nvSpPr>
        <p:spPr>
          <a:xfrm>
            <a:off x="753429" y="5125452"/>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116305C-6128-4DE6-AD97-8DA2F14538B4}"/>
              </a:ext>
            </a:extLst>
          </p:cNvPr>
          <p:cNvSpPr/>
          <p:nvPr/>
        </p:nvSpPr>
        <p:spPr>
          <a:xfrm>
            <a:off x="197490" y="5160288"/>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059EB0CD-DD10-48A4-A7E4-4524B49D48DF}"/>
              </a:ext>
            </a:extLst>
          </p:cNvPr>
          <p:cNvSpPr/>
          <p:nvPr/>
        </p:nvSpPr>
        <p:spPr>
          <a:xfrm>
            <a:off x="3111109" y="3634010"/>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F9923EE-F7B3-44FE-B084-663C3ED1351E}"/>
              </a:ext>
            </a:extLst>
          </p:cNvPr>
          <p:cNvSpPr/>
          <p:nvPr/>
        </p:nvSpPr>
        <p:spPr>
          <a:xfrm>
            <a:off x="1828602" y="4042331"/>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A709909-68DF-4818-B25E-39193675F4C0}"/>
              </a:ext>
            </a:extLst>
          </p:cNvPr>
          <p:cNvSpPr/>
          <p:nvPr/>
        </p:nvSpPr>
        <p:spPr>
          <a:xfrm>
            <a:off x="1500875" y="4457616"/>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91BEE13-6EF7-4834-85F3-7B7CAAAE0CD4}"/>
              </a:ext>
            </a:extLst>
          </p:cNvPr>
          <p:cNvSpPr/>
          <p:nvPr/>
        </p:nvSpPr>
        <p:spPr>
          <a:xfrm>
            <a:off x="2406015" y="3531741"/>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1413AD1-1111-4AF5-A861-B90644A9A05D}"/>
              </a:ext>
            </a:extLst>
          </p:cNvPr>
          <p:cNvSpPr/>
          <p:nvPr/>
        </p:nvSpPr>
        <p:spPr>
          <a:xfrm>
            <a:off x="1828280" y="3234259"/>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552C323-0EAA-4446-B02A-14FC4056E937}"/>
              </a:ext>
            </a:extLst>
          </p:cNvPr>
          <p:cNvSpPr/>
          <p:nvPr/>
        </p:nvSpPr>
        <p:spPr>
          <a:xfrm>
            <a:off x="2281568" y="3087324"/>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D8AAABF-85B4-400E-9332-6300561EC5E9}"/>
              </a:ext>
            </a:extLst>
          </p:cNvPr>
          <p:cNvSpPr/>
          <p:nvPr/>
        </p:nvSpPr>
        <p:spPr>
          <a:xfrm>
            <a:off x="2734856" y="2985055"/>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F5114DA-2D14-4DC4-9BF3-41CB8AD19F22}"/>
              </a:ext>
            </a:extLst>
          </p:cNvPr>
          <p:cNvSpPr/>
          <p:nvPr/>
        </p:nvSpPr>
        <p:spPr>
          <a:xfrm>
            <a:off x="2193850" y="2629390"/>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3398E38-3A49-4FE1-9685-80875187679E}"/>
              </a:ext>
            </a:extLst>
          </p:cNvPr>
          <p:cNvSpPr/>
          <p:nvPr/>
        </p:nvSpPr>
        <p:spPr>
          <a:xfrm>
            <a:off x="1432658" y="2585180"/>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5178814-636B-4EDE-B5A6-807EEAE10755}"/>
              </a:ext>
            </a:extLst>
          </p:cNvPr>
          <p:cNvSpPr/>
          <p:nvPr/>
        </p:nvSpPr>
        <p:spPr>
          <a:xfrm>
            <a:off x="2812717" y="2175795"/>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03CBB684-04D9-4A2E-B659-B18EBEA4448D}"/>
              </a:ext>
            </a:extLst>
          </p:cNvPr>
          <p:cNvSpPr/>
          <p:nvPr/>
        </p:nvSpPr>
        <p:spPr>
          <a:xfrm>
            <a:off x="3118722" y="1728069"/>
            <a:ext cx="248893" cy="2045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5B2E9AD1-B3AA-CC5A-A554-BAFD8B4BC131}"/>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4" name="Slide Number Placeholder 7">
            <a:extLst>
              <a:ext uri="{FF2B5EF4-FFF2-40B4-BE49-F238E27FC236}">
                <a16:creationId xmlns:a16="http://schemas.microsoft.com/office/drawing/2014/main" id="{3FF1AA64-4BC2-C44C-ABF5-7F935AA9BF5A}"/>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16</a:t>
            </a:fld>
            <a:endParaRPr lang="en-US" dirty="0"/>
          </a:p>
        </p:txBody>
      </p:sp>
    </p:spTree>
    <p:extLst>
      <p:ext uri="{BB962C8B-B14F-4D97-AF65-F5344CB8AC3E}">
        <p14:creationId xmlns:p14="http://schemas.microsoft.com/office/powerpoint/2010/main" val="2220203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2F02-E2C0-440B-B644-FFFB1F0CEFEB}"/>
              </a:ext>
            </a:extLst>
          </p:cNvPr>
          <p:cNvSpPr>
            <a:spLocks noGrp="1"/>
          </p:cNvSpPr>
          <p:nvPr>
            <p:ph type="title"/>
          </p:nvPr>
        </p:nvSpPr>
        <p:spPr>
          <a:xfrm>
            <a:off x="630647" y="252293"/>
            <a:ext cx="10953410" cy="672704"/>
          </a:xfrm>
        </p:spPr>
        <p:txBody>
          <a:bodyPr>
            <a:noAutofit/>
          </a:bodyPr>
          <a:lstStyle/>
          <a:p>
            <a:r>
              <a:rPr lang="en-US" sz="3600" dirty="0"/>
              <a:t>Recall, latency, QPS and IO/s for 100-degree graph </a:t>
            </a:r>
          </a:p>
        </p:txBody>
      </p:sp>
      <p:graphicFrame>
        <p:nvGraphicFramePr>
          <p:cNvPr id="8" name="Chart 7">
            <a:extLst>
              <a:ext uri="{FF2B5EF4-FFF2-40B4-BE49-F238E27FC236}">
                <a16:creationId xmlns:a16="http://schemas.microsoft.com/office/drawing/2014/main" id="{BDC17898-EE15-F9A9-1C12-35C2AA314B1C}"/>
              </a:ext>
            </a:extLst>
          </p:cNvPr>
          <p:cNvGraphicFramePr>
            <a:graphicFrameLocks/>
          </p:cNvGraphicFramePr>
          <p:nvPr>
            <p:extLst>
              <p:ext uri="{D42A27DB-BD31-4B8C-83A1-F6EECF244321}">
                <p14:modId xmlns:p14="http://schemas.microsoft.com/office/powerpoint/2010/main" val="3916836013"/>
              </p:ext>
            </p:extLst>
          </p:nvPr>
        </p:nvGraphicFramePr>
        <p:xfrm>
          <a:off x="193140" y="1129127"/>
          <a:ext cx="3729038" cy="280987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42200B5A-1FDF-4D11-A14C-D50EE41D635B}"/>
              </a:ext>
            </a:extLst>
          </p:cNvPr>
          <p:cNvGraphicFramePr>
            <a:graphicFrameLocks/>
          </p:cNvGraphicFramePr>
          <p:nvPr>
            <p:extLst>
              <p:ext uri="{D42A27DB-BD31-4B8C-83A1-F6EECF244321}">
                <p14:modId xmlns:p14="http://schemas.microsoft.com/office/powerpoint/2010/main" val="1378128369"/>
              </p:ext>
            </p:extLst>
          </p:nvPr>
        </p:nvGraphicFramePr>
        <p:xfrm>
          <a:off x="4036477" y="1110077"/>
          <a:ext cx="3550444" cy="280987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 name="Chart 9">
            <a:extLst>
              <a:ext uri="{FF2B5EF4-FFF2-40B4-BE49-F238E27FC236}">
                <a16:creationId xmlns:a16="http://schemas.microsoft.com/office/drawing/2014/main" id="{6A498F64-851B-4A83-AB0C-62BCFA8A157C}"/>
              </a:ext>
            </a:extLst>
          </p:cNvPr>
          <p:cNvGraphicFramePr>
            <a:graphicFrameLocks/>
          </p:cNvGraphicFramePr>
          <p:nvPr>
            <p:extLst>
              <p:ext uri="{D42A27DB-BD31-4B8C-83A1-F6EECF244321}">
                <p14:modId xmlns:p14="http://schemas.microsoft.com/office/powerpoint/2010/main" val="2649006715"/>
              </p:ext>
            </p:extLst>
          </p:nvPr>
        </p:nvGraphicFramePr>
        <p:xfrm>
          <a:off x="7832190" y="1129127"/>
          <a:ext cx="3550444" cy="2809876"/>
        </p:xfrm>
        <a:graphic>
          <a:graphicData uri="http://schemas.openxmlformats.org/drawingml/2006/chart">
            <c:chart xmlns:c="http://schemas.openxmlformats.org/drawingml/2006/chart" xmlns:r="http://schemas.openxmlformats.org/officeDocument/2006/relationships" r:id="rId6"/>
          </a:graphicData>
        </a:graphic>
      </p:graphicFrame>
      <p:sp>
        <p:nvSpPr>
          <p:cNvPr id="11" name="Date Placeholder 2">
            <a:extLst>
              <a:ext uri="{FF2B5EF4-FFF2-40B4-BE49-F238E27FC236}">
                <a16:creationId xmlns:a16="http://schemas.microsoft.com/office/drawing/2014/main" id="{C3471B9E-25EE-919E-8768-731E074EED41}"/>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2" name="Slide Number Placeholder 7">
            <a:extLst>
              <a:ext uri="{FF2B5EF4-FFF2-40B4-BE49-F238E27FC236}">
                <a16:creationId xmlns:a16="http://schemas.microsoft.com/office/drawing/2014/main" id="{9E15A925-E94D-0BD8-5AB6-AE4E64EDDC8D}"/>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17</a:t>
            </a:fld>
            <a:endParaRPr lang="en-US" dirty="0"/>
          </a:p>
        </p:txBody>
      </p:sp>
      <p:sp>
        <p:nvSpPr>
          <p:cNvPr id="13" name="TextBox 12">
            <a:extLst>
              <a:ext uri="{FF2B5EF4-FFF2-40B4-BE49-F238E27FC236}">
                <a16:creationId xmlns:a16="http://schemas.microsoft.com/office/drawing/2014/main" id="{28CC5418-FB41-61BC-8095-0071269D1025}"/>
              </a:ext>
            </a:extLst>
          </p:cNvPr>
          <p:cNvSpPr txBox="1"/>
          <p:nvPr/>
        </p:nvSpPr>
        <p:spPr>
          <a:xfrm flipH="1">
            <a:off x="630647" y="4336013"/>
            <a:ext cx="10375685" cy="1938992"/>
          </a:xfrm>
          <a:prstGeom prst="rect">
            <a:avLst/>
          </a:prstGeom>
          <a:noFill/>
          <a:ln>
            <a:solidFill>
              <a:schemeClr val="tx1"/>
            </a:solidFill>
          </a:ln>
        </p:spPr>
        <p:txBody>
          <a:bodyPr wrap="square" rtlCol="0">
            <a:spAutoFit/>
          </a:bodyPr>
          <a:lstStyle/>
          <a:p>
            <a:r>
              <a:rPr lang="en-US" sz="2400" dirty="0"/>
              <a:t>BIGANN dataset: 1Billion points in 128 dimensions</a:t>
            </a:r>
          </a:p>
          <a:p>
            <a:endParaRPr lang="en-US" sz="2400" dirty="0"/>
          </a:p>
          <a:p>
            <a:r>
              <a:rPr lang="en-US" sz="2400" dirty="0"/>
              <a:t>Memory footprint = 32GB + 250K adjacency lists cached in memory ~ 33GB</a:t>
            </a:r>
          </a:p>
          <a:p>
            <a:endParaRPr lang="en-US" sz="2400" dirty="0"/>
          </a:p>
          <a:p>
            <a:r>
              <a:rPr lang="en-US" sz="2400" dirty="0"/>
              <a:t>In comparison, in-memory graph indices (e.g. HNSW) would need 500GB+ DRAM</a:t>
            </a:r>
            <a:endParaRPr lang="en-US" dirty="0"/>
          </a:p>
        </p:txBody>
      </p:sp>
    </p:spTree>
    <p:custDataLst>
      <p:tags r:id="rId1"/>
    </p:custDataLst>
    <p:extLst>
      <p:ext uri="{BB962C8B-B14F-4D97-AF65-F5344CB8AC3E}">
        <p14:creationId xmlns:p14="http://schemas.microsoft.com/office/powerpoint/2010/main" val="1928965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8A0CE-4E7C-2037-C44E-DA30CD41F5AE}"/>
              </a:ext>
            </a:extLst>
          </p:cNvPr>
          <p:cNvSpPr>
            <a:spLocks noGrp="1"/>
          </p:cNvSpPr>
          <p:nvPr>
            <p:ph type="title"/>
          </p:nvPr>
        </p:nvSpPr>
        <p:spPr>
          <a:xfrm>
            <a:off x="213692" y="282694"/>
            <a:ext cx="11474726" cy="672704"/>
          </a:xfrm>
        </p:spPr>
        <p:txBody>
          <a:bodyPr>
            <a:normAutofit fontScale="90000"/>
          </a:bodyPr>
          <a:lstStyle/>
          <a:p>
            <a:r>
              <a:rPr lang="en-US" sz="4000" dirty="0"/>
              <a:t>In-memory performance comparison with other graph indices</a:t>
            </a:r>
            <a:endParaRPr lang="en-US" dirty="0"/>
          </a:p>
        </p:txBody>
      </p:sp>
      <p:pic>
        <p:nvPicPr>
          <p:cNvPr id="9" name="Content Placeholder 8">
            <a:extLst>
              <a:ext uri="{FF2B5EF4-FFF2-40B4-BE49-F238E27FC236}">
                <a16:creationId xmlns:a16="http://schemas.microsoft.com/office/drawing/2014/main" id="{C40D9CA8-BFF9-1FA5-A5BA-8177245DDD92}"/>
              </a:ext>
            </a:extLst>
          </p:cNvPr>
          <p:cNvPicPr>
            <a:picLocks noGrp="1" noChangeAspect="1"/>
          </p:cNvPicPr>
          <p:nvPr>
            <p:ph idx="1"/>
          </p:nvPr>
        </p:nvPicPr>
        <p:blipFill>
          <a:blip r:embed="rId2"/>
          <a:stretch>
            <a:fillRect/>
          </a:stretch>
        </p:blipFill>
        <p:spPr>
          <a:xfrm>
            <a:off x="1570383" y="1428749"/>
            <a:ext cx="7276508" cy="5258383"/>
          </a:xfrm>
        </p:spPr>
      </p:pic>
      <p:cxnSp>
        <p:nvCxnSpPr>
          <p:cNvPr id="11" name="Straight Arrow Connector 10">
            <a:extLst>
              <a:ext uri="{FF2B5EF4-FFF2-40B4-BE49-F238E27FC236}">
                <a16:creationId xmlns:a16="http://schemas.microsoft.com/office/drawing/2014/main" id="{02C52BEE-580F-3575-2BC1-D5F8E8EE2A47}"/>
              </a:ext>
            </a:extLst>
          </p:cNvPr>
          <p:cNvCxnSpPr/>
          <p:nvPr/>
        </p:nvCxnSpPr>
        <p:spPr>
          <a:xfrm>
            <a:off x="5029200" y="2375452"/>
            <a:ext cx="2991678" cy="1371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487C7B2-D9E4-1514-C6E9-4910A4944924}"/>
              </a:ext>
            </a:extLst>
          </p:cNvPr>
          <p:cNvCxnSpPr>
            <a:cxnSpLocks/>
          </p:cNvCxnSpPr>
          <p:nvPr/>
        </p:nvCxnSpPr>
        <p:spPr>
          <a:xfrm>
            <a:off x="7379804" y="2196548"/>
            <a:ext cx="755374" cy="1550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Date Placeholder 2">
            <a:extLst>
              <a:ext uri="{FF2B5EF4-FFF2-40B4-BE49-F238E27FC236}">
                <a16:creationId xmlns:a16="http://schemas.microsoft.com/office/drawing/2014/main" id="{733C49FE-C91E-D987-812F-DB2B168B0073}"/>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7" name="Slide Number Placeholder 7">
            <a:extLst>
              <a:ext uri="{FF2B5EF4-FFF2-40B4-BE49-F238E27FC236}">
                <a16:creationId xmlns:a16="http://schemas.microsoft.com/office/drawing/2014/main" id="{34A8C55D-10B0-90C6-8269-FD177EC43F0B}"/>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18</a:t>
            </a:fld>
            <a:endParaRPr lang="en-US" dirty="0"/>
          </a:p>
        </p:txBody>
      </p:sp>
    </p:spTree>
    <p:extLst>
      <p:ext uri="{BB962C8B-B14F-4D97-AF65-F5344CB8AC3E}">
        <p14:creationId xmlns:p14="http://schemas.microsoft.com/office/powerpoint/2010/main" val="4101780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75BD-86DB-4396-9D56-AA0722496D8A}"/>
              </a:ext>
            </a:extLst>
          </p:cNvPr>
          <p:cNvSpPr>
            <a:spLocks noGrp="1"/>
          </p:cNvSpPr>
          <p:nvPr>
            <p:ph type="title"/>
          </p:nvPr>
        </p:nvSpPr>
        <p:spPr/>
        <p:txBody>
          <a:bodyPr>
            <a:normAutofit fontScale="90000"/>
          </a:bodyPr>
          <a:lstStyle/>
          <a:p>
            <a:r>
              <a:rPr lang="en-US" dirty="0"/>
              <a:t>Deletes: Are they easy?</a:t>
            </a:r>
          </a:p>
        </p:txBody>
      </p:sp>
      <p:sp>
        <p:nvSpPr>
          <p:cNvPr id="3" name="Date Placeholder 2">
            <a:extLst>
              <a:ext uri="{FF2B5EF4-FFF2-40B4-BE49-F238E27FC236}">
                <a16:creationId xmlns:a16="http://schemas.microsoft.com/office/drawing/2014/main" id="{217C3257-B8D0-4AFA-B488-C81340EF2D62}"/>
              </a:ext>
            </a:extLst>
          </p:cNvPr>
          <p:cNvSpPr>
            <a:spLocks noGrp="1"/>
          </p:cNvSpPr>
          <p:nvPr>
            <p:ph type="dt" sz="half" idx="10"/>
          </p:nvPr>
        </p:nvSpPr>
        <p:spPr/>
        <p:txBody>
          <a:bodyPr/>
          <a:lstStyle/>
          <a:p>
            <a:fld id="{936EB4D2-C173-4749-8760-816D44A5759A}" type="datetime1">
              <a:rPr lang="en-US" smtClean="0"/>
              <a:t>12-Oct-22</a:t>
            </a:fld>
            <a:endParaRPr lang="en-US"/>
          </a:p>
        </p:txBody>
      </p:sp>
      <p:sp>
        <p:nvSpPr>
          <p:cNvPr id="5" name="Slide Number Placeholder 4">
            <a:extLst>
              <a:ext uri="{FF2B5EF4-FFF2-40B4-BE49-F238E27FC236}">
                <a16:creationId xmlns:a16="http://schemas.microsoft.com/office/drawing/2014/main" id="{E20CF7DA-69A1-4123-A84E-223677212421}"/>
              </a:ext>
            </a:extLst>
          </p:cNvPr>
          <p:cNvSpPr>
            <a:spLocks noGrp="1"/>
          </p:cNvSpPr>
          <p:nvPr>
            <p:ph type="sldNum" sz="quarter" idx="12"/>
          </p:nvPr>
        </p:nvSpPr>
        <p:spPr/>
        <p:txBody>
          <a:bodyPr>
            <a:normAutofit/>
          </a:bodyPr>
          <a:lstStyle/>
          <a:p>
            <a:fld id="{7BA31737-66ED-4538-8E4A-5B6F08D0267E}" type="slidenum">
              <a:rPr lang="en-US" smtClean="0"/>
              <a:t>19</a:t>
            </a:fld>
            <a:endParaRPr lang="en-US"/>
          </a:p>
        </p:txBody>
      </p:sp>
      <p:pic>
        <p:nvPicPr>
          <p:cNvPr id="11" name="Content Placeholder 10">
            <a:extLst>
              <a:ext uri="{FF2B5EF4-FFF2-40B4-BE49-F238E27FC236}">
                <a16:creationId xmlns:a16="http://schemas.microsoft.com/office/drawing/2014/main" id="{01E94E14-D119-2615-A21F-CB7D309DCA63}"/>
              </a:ext>
            </a:extLst>
          </p:cNvPr>
          <p:cNvPicPr>
            <a:picLocks noGrp="1" noChangeAspect="1"/>
          </p:cNvPicPr>
          <p:nvPr>
            <p:ph idx="1"/>
          </p:nvPr>
        </p:nvPicPr>
        <p:blipFill>
          <a:blip r:embed="rId4"/>
          <a:stretch>
            <a:fillRect/>
          </a:stretch>
        </p:blipFill>
        <p:spPr>
          <a:xfrm>
            <a:off x="1188300" y="1730911"/>
            <a:ext cx="3762072" cy="3459407"/>
          </a:xfrm>
        </p:spPr>
      </p:pic>
      <p:sp>
        <p:nvSpPr>
          <p:cNvPr id="12" name="TextBox 11">
            <a:extLst>
              <a:ext uri="{FF2B5EF4-FFF2-40B4-BE49-F238E27FC236}">
                <a16:creationId xmlns:a16="http://schemas.microsoft.com/office/drawing/2014/main" id="{535B23BA-5384-A46A-0B46-8B91BBDBD46C}"/>
              </a:ext>
            </a:extLst>
          </p:cNvPr>
          <p:cNvSpPr txBox="1"/>
          <p:nvPr/>
        </p:nvSpPr>
        <p:spPr>
          <a:xfrm>
            <a:off x="5328725" y="2212244"/>
            <a:ext cx="5674975" cy="2246769"/>
          </a:xfrm>
          <a:prstGeom prst="rect">
            <a:avLst/>
          </a:prstGeom>
          <a:noFill/>
        </p:spPr>
        <p:txBody>
          <a:bodyPr wrap="square" rtlCol="0">
            <a:spAutoFit/>
          </a:bodyPr>
          <a:lstStyle/>
          <a:p>
            <a:r>
              <a:rPr lang="en-US" sz="2000" dirty="0"/>
              <a:t>Policy A (drop): drop graph vertices corresponding to deleted points.</a:t>
            </a:r>
          </a:p>
          <a:p>
            <a:endParaRPr lang="en-US" sz="2000" dirty="0"/>
          </a:p>
          <a:p>
            <a:endParaRPr lang="en-US" sz="2000" dirty="0"/>
          </a:p>
          <a:p>
            <a:r>
              <a:rPr lang="en-US" sz="2000" dirty="0"/>
              <a:t>Policy B (shortcut): To delete vertex </a:t>
            </a:r>
            <a:r>
              <a:rPr lang="en-US" sz="2000" b="1" i="1" dirty="0"/>
              <a:t>p</a:t>
            </a:r>
            <a:r>
              <a:rPr lang="en-US" sz="2000" dirty="0"/>
              <a:t>, for any pair of directed edges </a:t>
            </a:r>
            <a:r>
              <a:rPr lang="en-US" sz="2000" b="1" i="1" dirty="0"/>
              <a:t>(p</a:t>
            </a:r>
            <a:r>
              <a:rPr lang="en-US" sz="2000" b="1" i="1" baseline="-25000" dirty="0"/>
              <a:t>in</a:t>
            </a:r>
            <a:r>
              <a:rPr lang="en-US" sz="2000" b="1" i="1" dirty="0">
                <a:sym typeface="Wingdings" panose="05000000000000000000" pitchFamily="2" charset="2"/>
              </a:rPr>
              <a:t> </a:t>
            </a:r>
            <a:r>
              <a:rPr lang="en-US" sz="2000" b="1" i="1" dirty="0"/>
              <a:t>p)</a:t>
            </a:r>
            <a:r>
              <a:rPr lang="en-US" sz="2000" dirty="0"/>
              <a:t> and </a:t>
            </a:r>
            <a:r>
              <a:rPr lang="en-US" sz="2000" b="1" i="1" dirty="0"/>
              <a:t>(</a:t>
            </a:r>
            <a:r>
              <a:rPr lang="en-US" sz="2000" b="1" i="1" dirty="0" err="1"/>
              <a:t>p</a:t>
            </a:r>
            <a:r>
              <a:rPr lang="en-US" sz="2000" b="1" i="1" dirty="0" err="1">
                <a:sym typeface="Wingdings" panose="05000000000000000000" pitchFamily="2" charset="2"/>
              </a:rPr>
              <a:t></a:t>
            </a:r>
            <a:r>
              <a:rPr lang="en-US" sz="2000" b="1" i="1" dirty="0" err="1"/>
              <a:t>p</a:t>
            </a:r>
            <a:r>
              <a:rPr lang="en-US" sz="2000" b="1" i="1" baseline="-25000" dirty="0" err="1"/>
              <a:t>out</a:t>
            </a:r>
            <a:r>
              <a:rPr lang="en-US" sz="2000" b="1" i="1" dirty="0"/>
              <a:t>)</a:t>
            </a:r>
            <a:r>
              <a:rPr lang="en-US" sz="2000" dirty="0"/>
              <a:t> in the graph, add the edge </a:t>
            </a:r>
            <a:r>
              <a:rPr lang="en-US" sz="2000" b="1" i="1" dirty="0"/>
              <a:t>(p</a:t>
            </a:r>
            <a:r>
              <a:rPr lang="en-US" sz="2000" b="1" i="1" baseline="-25000" dirty="0"/>
              <a:t>in</a:t>
            </a:r>
            <a:r>
              <a:rPr lang="en-US" sz="2000" b="1" i="1" dirty="0">
                <a:sym typeface="Wingdings" panose="05000000000000000000" pitchFamily="2" charset="2"/>
              </a:rPr>
              <a:t></a:t>
            </a:r>
            <a:r>
              <a:rPr lang="en-US" sz="2000" b="1" i="1" dirty="0"/>
              <a:t> p</a:t>
            </a:r>
            <a:r>
              <a:rPr lang="en-US" sz="2000" b="1" i="1" baseline="-25000" dirty="0"/>
              <a:t>out</a:t>
            </a:r>
            <a:r>
              <a:rPr lang="en-US" sz="2000" b="1" i="1" dirty="0"/>
              <a:t>)</a:t>
            </a:r>
            <a:r>
              <a:rPr lang="en-US" sz="2000" dirty="0"/>
              <a:t> in the updated graph.</a:t>
            </a:r>
          </a:p>
        </p:txBody>
      </p:sp>
    </p:spTree>
    <p:custDataLst>
      <p:tags r:id="rId1"/>
    </p:custDataLst>
    <p:extLst>
      <p:ext uri="{BB962C8B-B14F-4D97-AF65-F5344CB8AC3E}">
        <p14:creationId xmlns:p14="http://schemas.microsoft.com/office/powerpoint/2010/main" val="3039090621"/>
      </p:ext>
    </p:extLst>
  </p:cSld>
  <p:clrMapOvr>
    <a:masterClrMapping/>
  </p:clrMapOvr>
  <mc:AlternateContent xmlns:mc="http://schemas.openxmlformats.org/markup-compatibility/2006" xmlns:p14="http://schemas.microsoft.com/office/powerpoint/2010/main">
    <mc:Choice Requires="p14">
      <p:transition spd="slow" p14:dur="2000" advTm="103971"/>
    </mc:Choice>
    <mc:Fallback xmlns="">
      <p:transition spd="slow" advTm="10397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829A3-4F97-62F9-4E7E-9A004BB85918}"/>
              </a:ext>
            </a:extLst>
          </p:cNvPr>
          <p:cNvSpPr>
            <a:spLocks noGrp="1"/>
          </p:cNvSpPr>
          <p:nvPr>
            <p:ph type="title"/>
          </p:nvPr>
        </p:nvSpPr>
        <p:spPr/>
        <p:txBody>
          <a:bodyPr>
            <a:normAutofit fontScale="90000"/>
          </a:bodyPr>
          <a:lstStyle/>
          <a:p>
            <a:r>
              <a:rPr lang="en-US" dirty="0"/>
              <a:t>Agenda</a:t>
            </a:r>
          </a:p>
        </p:txBody>
      </p:sp>
      <p:sp>
        <p:nvSpPr>
          <p:cNvPr id="3" name="Content Placeholder 2">
            <a:extLst>
              <a:ext uri="{FF2B5EF4-FFF2-40B4-BE49-F238E27FC236}">
                <a16:creationId xmlns:a16="http://schemas.microsoft.com/office/drawing/2014/main" id="{C826A07D-3070-1AC4-78CD-1396C82658C1}"/>
              </a:ext>
            </a:extLst>
          </p:cNvPr>
          <p:cNvSpPr>
            <a:spLocks noGrp="1"/>
          </p:cNvSpPr>
          <p:nvPr>
            <p:ph idx="1"/>
          </p:nvPr>
        </p:nvSpPr>
        <p:spPr/>
        <p:txBody>
          <a:bodyPr>
            <a:normAutofit/>
          </a:bodyPr>
          <a:lstStyle/>
          <a:p>
            <a:r>
              <a:rPr lang="en-US" sz="2400" dirty="0"/>
              <a:t>Background</a:t>
            </a:r>
          </a:p>
          <a:p>
            <a:pPr lvl="1"/>
            <a:r>
              <a:rPr lang="en-US" sz="2000" dirty="0"/>
              <a:t>Renewed interest in Nearest Neighbor Search and use cases</a:t>
            </a:r>
          </a:p>
          <a:p>
            <a:pPr lvl="1"/>
            <a:r>
              <a:rPr lang="en-US" sz="2000" dirty="0"/>
              <a:t>Gap between literature and practical requirements</a:t>
            </a:r>
          </a:p>
          <a:p>
            <a:pPr lvl="1"/>
            <a:endParaRPr lang="en-US" sz="2000" dirty="0"/>
          </a:p>
          <a:p>
            <a:r>
              <a:rPr lang="en-US" sz="2400" dirty="0"/>
              <a:t>DiskANN</a:t>
            </a:r>
          </a:p>
          <a:p>
            <a:pPr lvl="1"/>
            <a:r>
              <a:rPr lang="en-US" sz="2000" dirty="0"/>
              <a:t>State-of-the-art suite of algorithms</a:t>
            </a:r>
          </a:p>
          <a:p>
            <a:pPr lvl="1"/>
            <a:r>
              <a:rPr lang="en-US" sz="2000" dirty="0"/>
              <a:t>Ideas &amp; measurements</a:t>
            </a:r>
          </a:p>
          <a:p>
            <a:pPr lvl="1"/>
            <a:endParaRPr lang="en-US" sz="2000" dirty="0"/>
          </a:p>
          <a:p>
            <a:r>
              <a:rPr lang="en-US" sz="2400" dirty="0"/>
              <a:t>Directions</a:t>
            </a:r>
          </a:p>
          <a:p>
            <a:pPr lvl="1"/>
            <a:r>
              <a:rPr lang="en-US" sz="2000" dirty="0"/>
              <a:t>Dataset and benchmark release</a:t>
            </a:r>
          </a:p>
          <a:p>
            <a:pPr lvl="1"/>
            <a:r>
              <a:rPr lang="en-US" sz="2000" dirty="0"/>
              <a:t>New directions &amp; some preliminary results</a:t>
            </a:r>
          </a:p>
        </p:txBody>
      </p:sp>
      <p:sp>
        <p:nvSpPr>
          <p:cNvPr id="6" name="Date Placeholder 2">
            <a:extLst>
              <a:ext uri="{FF2B5EF4-FFF2-40B4-BE49-F238E27FC236}">
                <a16:creationId xmlns:a16="http://schemas.microsoft.com/office/drawing/2014/main" id="{FF806B9A-B1D8-3A25-CADF-0EF4ACEF4E78}"/>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7" name="Slide Number Placeholder 7">
            <a:extLst>
              <a:ext uri="{FF2B5EF4-FFF2-40B4-BE49-F238E27FC236}">
                <a16:creationId xmlns:a16="http://schemas.microsoft.com/office/drawing/2014/main" id="{15635AA8-04CE-EDE8-3746-204D34F3A580}"/>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2</a:t>
            </a:fld>
            <a:endParaRPr lang="en-US" dirty="0"/>
          </a:p>
        </p:txBody>
      </p:sp>
    </p:spTree>
    <p:extLst>
      <p:ext uri="{BB962C8B-B14F-4D97-AF65-F5344CB8AC3E}">
        <p14:creationId xmlns:p14="http://schemas.microsoft.com/office/powerpoint/2010/main" val="2036489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75BD-86DB-4396-9D56-AA0722496D8A}"/>
              </a:ext>
            </a:extLst>
          </p:cNvPr>
          <p:cNvSpPr>
            <a:spLocks noGrp="1"/>
          </p:cNvSpPr>
          <p:nvPr>
            <p:ph type="title"/>
          </p:nvPr>
        </p:nvSpPr>
        <p:spPr/>
        <p:txBody>
          <a:bodyPr>
            <a:normAutofit fontScale="90000"/>
          </a:bodyPr>
          <a:lstStyle/>
          <a:p>
            <a:r>
              <a:rPr lang="en-US" dirty="0" err="1"/>
              <a:t>FreshDiskANN</a:t>
            </a:r>
            <a:r>
              <a:rPr lang="en-US" dirty="0"/>
              <a:t>: </a:t>
            </a:r>
            <a:r>
              <a:rPr lang="en-US" dirty="0" err="1"/>
              <a:t>DiskANN</a:t>
            </a:r>
            <a:r>
              <a:rPr lang="en-US" dirty="0"/>
              <a:t> + concurrent updates</a:t>
            </a:r>
          </a:p>
        </p:txBody>
      </p:sp>
      <p:sp>
        <p:nvSpPr>
          <p:cNvPr id="8" name="Content Placeholder 7">
            <a:extLst>
              <a:ext uri="{FF2B5EF4-FFF2-40B4-BE49-F238E27FC236}">
                <a16:creationId xmlns:a16="http://schemas.microsoft.com/office/drawing/2014/main" id="{69BA4696-B401-4358-AB4D-9BD83147A371}"/>
              </a:ext>
            </a:extLst>
          </p:cNvPr>
          <p:cNvSpPr>
            <a:spLocks noGrp="1"/>
          </p:cNvSpPr>
          <p:nvPr>
            <p:ph idx="1"/>
          </p:nvPr>
        </p:nvSpPr>
        <p:spPr>
          <a:xfrm>
            <a:off x="1261872" y="3757748"/>
            <a:ext cx="8595360" cy="2638667"/>
          </a:xfrm>
        </p:spPr>
        <p:txBody>
          <a:bodyPr>
            <a:normAutofit lnSpcReduction="10000"/>
          </a:bodyPr>
          <a:lstStyle/>
          <a:p>
            <a:r>
              <a:rPr lang="en-US" dirty="0"/>
              <a:t>First graph index that supports inserts/deletes with recall stability (empirically).</a:t>
            </a:r>
          </a:p>
          <a:p>
            <a:pPr lvl="1"/>
            <a:r>
              <a:rPr lang="en-US" sz="1800" dirty="0"/>
              <a:t>No theoretical guarantees or adversarial bounds, yet.</a:t>
            </a:r>
          </a:p>
          <a:p>
            <a:pPr lvl="1"/>
            <a:endParaRPr lang="en-US" sz="1800" dirty="0"/>
          </a:p>
          <a:p>
            <a:r>
              <a:rPr lang="en-US" dirty="0"/>
              <a:t>A streaming system that supports concurrent updates and search </a:t>
            </a:r>
          </a:p>
          <a:p>
            <a:pPr lvl="1"/>
            <a:r>
              <a:rPr lang="en-US" sz="1800" dirty="0"/>
              <a:t>User facing latency: ~10ms search, ~1ms insert. Real time freshness.</a:t>
            </a:r>
          </a:p>
          <a:p>
            <a:pPr lvl="1"/>
            <a:r>
              <a:rPr lang="en-US" sz="1800" dirty="0"/>
              <a:t>1000s of inserts, deletes and queries/sec/node</a:t>
            </a:r>
          </a:p>
          <a:p>
            <a:pPr lvl="1"/>
            <a:r>
              <a:rPr lang="en-US" sz="1800" dirty="0"/>
              <a:t>Primarily backed by SSD, Low memory footprint (128GB for ~1B points in 100 dimensions)</a:t>
            </a:r>
          </a:p>
          <a:p>
            <a:pPr marL="0" indent="0">
              <a:buNone/>
            </a:pPr>
            <a:endParaRPr lang="en-US" dirty="0"/>
          </a:p>
          <a:p>
            <a:endParaRPr lang="en-US" dirty="0"/>
          </a:p>
        </p:txBody>
      </p:sp>
      <p:sp>
        <p:nvSpPr>
          <p:cNvPr id="3" name="Date Placeholder 2">
            <a:extLst>
              <a:ext uri="{FF2B5EF4-FFF2-40B4-BE49-F238E27FC236}">
                <a16:creationId xmlns:a16="http://schemas.microsoft.com/office/drawing/2014/main" id="{217C3257-B8D0-4AFA-B488-C81340EF2D62}"/>
              </a:ext>
            </a:extLst>
          </p:cNvPr>
          <p:cNvSpPr>
            <a:spLocks noGrp="1"/>
          </p:cNvSpPr>
          <p:nvPr>
            <p:ph type="dt" sz="half" idx="10"/>
          </p:nvPr>
        </p:nvSpPr>
        <p:spPr/>
        <p:txBody>
          <a:bodyPr/>
          <a:lstStyle/>
          <a:p>
            <a:fld id="{936EB4D2-C173-4749-8760-816D44A5759A}" type="datetime1">
              <a:rPr lang="en-US" smtClean="0"/>
              <a:t>12-Oct-22</a:t>
            </a:fld>
            <a:endParaRPr lang="en-US"/>
          </a:p>
        </p:txBody>
      </p:sp>
      <p:sp>
        <p:nvSpPr>
          <p:cNvPr id="5" name="Slide Number Placeholder 4">
            <a:extLst>
              <a:ext uri="{FF2B5EF4-FFF2-40B4-BE49-F238E27FC236}">
                <a16:creationId xmlns:a16="http://schemas.microsoft.com/office/drawing/2014/main" id="{E20CF7DA-69A1-4123-A84E-223677212421}"/>
              </a:ext>
            </a:extLst>
          </p:cNvPr>
          <p:cNvSpPr>
            <a:spLocks noGrp="1"/>
          </p:cNvSpPr>
          <p:nvPr>
            <p:ph type="sldNum" sz="quarter" idx="12"/>
          </p:nvPr>
        </p:nvSpPr>
        <p:spPr/>
        <p:txBody>
          <a:bodyPr>
            <a:normAutofit/>
          </a:bodyPr>
          <a:lstStyle/>
          <a:p>
            <a:fld id="{7BA31737-66ED-4538-8E4A-5B6F08D0267E}" type="slidenum">
              <a:rPr lang="en-US" smtClean="0"/>
              <a:t>20</a:t>
            </a:fld>
            <a:endParaRPr lang="en-US"/>
          </a:p>
        </p:txBody>
      </p:sp>
      <p:grpSp>
        <p:nvGrpSpPr>
          <p:cNvPr id="55" name="Group 54">
            <a:extLst>
              <a:ext uri="{FF2B5EF4-FFF2-40B4-BE49-F238E27FC236}">
                <a16:creationId xmlns:a16="http://schemas.microsoft.com/office/drawing/2014/main" id="{E344EFB4-140F-4293-BCC6-C6FD40EBD705}"/>
              </a:ext>
            </a:extLst>
          </p:cNvPr>
          <p:cNvGrpSpPr/>
          <p:nvPr/>
        </p:nvGrpSpPr>
        <p:grpSpPr>
          <a:xfrm>
            <a:off x="1015771" y="1492691"/>
            <a:ext cx="2915759" cy="1890862"/>
            <a:chOff x="1015771" y="1492691"/>
            <a:chExt cx="2915759" cy="1890862"/>
          </a:xfrm>
        </p:grpSpPr>
        <p:cxnSp>
          <p:nvCxnSpPr>
            <p:cNvPr id="7" name="Straight Arrow Connector 6">
              <a:extLst>
                <a:ext uri="{FF2B5EF4-FFF2-40B4-BE49-F238E27FC236}">
                  <a16:creationId xmlns:a16="http://schemas.microsoft.com/office/drawing/2014/main" id="{C9F04A36-EF71-494E-89C1-68A78CB0D487}"/>
                </a:ext>
              </a:extLst>
            </p:cNvPr>
            <p:cNvCxnSpPr/>
            <p:nvPr/>
          </p:nvCxnSpPr>
          <p:spPr>
            <a:xfrm flipV="1">
              <a:off x="1381140" y="1548430"/>
              <a:ext cx="0" cy="146208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5CD739B-4D88-473A-85B6-489CE49B85BE}"/>
                </a:ext>
              </a:extLst>
            </p:cNvPr>
            <p:cNvCxnSpPr>
              <a:cxnSpLocks/>
            </p:cNvCxnSpPr>
            <p:nvPr/>
          </p:nvCxnSpPr>
          <p:spPr>
            <a:xfrm>
              <a:off x="1375316" y="3009457"/>
              <a:ext cx="218598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A0FBC48-5F12-482E-8393-15E8D664B96D}"/>
                </a:ext>
              </a:extLst>
            </p:cNvPr>
            <p:cNvSpPr txBox="1"/>
            <p:nvPr/>
          </p:nvSpPr>
          <p:spPr>
            <a:xfrm>
              <a:off x="1241883" y="3014221"/>
              <a:ext cx="2689647" cy="369332"/>
            </a:xfrm>
            <a:prstGeom prst="rect">
              <a:avLst/>
            </a:prstGeom>
            <a:noFill/>
          </p:spPr>
          <p:txBody>
            <a:bodyPr wrap="none" rtlCol="0">
              <a:spAutoFit/>
            </a:bodyPr>
            <a:lstStyle/>
            <a:p>
              <a:r>
                <a:rPr lang="en-US" dirty="0"/>
                <a:t>Search Params/Complexity</a:t>
              </a:r>
            </a:p>
          </p:txBody>
        </p:sp>
        <p:sp>
          <p:nvSpPr>
            <p:cNvPr id="17" name="TextBox 16">
              <a:extLst>
                <a:ext uri="{FF2B5EF4-FFF2-40B4-BE49-F238E27FC236}">
                  <a16:creationId xmlns:a16="http://schemas.microsoft.com/office/drawing/2014/main" id="{0129B773-3CE1-4B08-8F32-F98F6143A33A}"/>
                </a:ext>
              </a:extLst>
            </p:cNvPr>
            <p:cNvSpPr txBox="1"/>
            <p:nvPr/>
          </p:nvSpPr>
          <p:spPr>
            <a:xfrm rot="16200000">
              <a:off x="835628" y="2285083"/>
              <a:ext cx="733342" cy="369332"/>
            </a:xfrm>
            <a:prstGeom prst="rect">
              <a:avLst/>
            </a:prstGeom>
            <a:noFill/>
          </p:spPr>
          <p:txBody>
            <a:bodyPr wrap="none" rtlCol="0">
              <a:spAutoFit/>
            </a:bodyPr>
            <a:lstStyle/>
            <a:p>
              <a:r>
                <a:rPr lang="en-US" dirty="0"/>
                <a:t>Recall</a:t>
              </a:r>
            </a:p>
          </p:txBody>
        </p:sp>
        <p:sp>
          <p:nvSpPr>
            <p:cNvPr id="23" name="Freeform: Shape 22">
              <a:extLst>
                <a:ext uri="{FF2B5EF4-FFF2-40B4-BE49-F238E27FC236}">
                  <a16:creationId xmlns:a16="http://schemas.microsoft.com/office/drawing/2014/main" id="{DA4A2148-F37D-4B7F-B85A-817D4B53EC83}"/>
                </a:ext>
              </a:extLst>
            </p:cNvPr>
            <p:cNvSpPr/>
            <p:nvPr/>
          </p:nvSpPr>
          <p:spPr>
            <a:xfrm>
              <a:off x="1458227" y="2023956"/>
              <a:ext cx="2050153" cy="793573"/>
            </a:xfrm>
            <a:custGeom>
              <a:avLst/>
              <a:gdLst>
                <a:gd name="connsiteX0" fmla="*/ 0 w 2050153"/>
                <a:gd name="connsiteY0" fmla="*/ 793573 h 793573"/>
                <a:gd name="connsiteX1" fmla="*/ 73784 w 2050153"/>
                <a:gd name="connsiteY1" fmla="*/ 580125 h 793573"/>
                <a:gd name="connsiteX2" fmla="*/ 168650 w 2050153"/>
                <a:gd name="connsiteY2" fmla="*/ 432556 h 793573"/>
                <a:gd name="connsiteX3" fmla="*/ 308313 w 2050153"/>
                <a:gd name="connsiteY3" fmla="*/ 316609 h 793573"/>
                <a:gd name="connsiteX4" fmla="*/ 508586 w 2050153"/>
                <a:gd name="connsiteY4" fmla="*/ 205932 h 793573"/>
                <a:gd name="connsiteX5" fmla="*/ 682506 w 2050153"/>
                <a:gd name="connsiteY5" fmla="*/ 145324 h 793573"/>
                <a:gd name="connsiteX6" fmla="*/ 890683 w 2050153"/>
                <a:gd name="connsiteY6" fmla="*/ 84715 h 793573"/>
                <a:gd name="connsiteX7" fmla="*/ 1148929 w 2050153"/>
                <a:gd name="connsiteY7" fmla="*/ 34647 h 793573"/>
                <a:gd name="connsiteX8" fmla="*/ 1636433 w 2050153"/>
                <a:gd name="connsiteY8" fmla="*/ 5660 h 793573"/>
                <a:gd name="connsiteX9" fmla="*/ 1944747 w 2050153"/>
                <a:gd name="connsiteY9" fmla="*/ 390 h 793573"/>
                <a:gd name="connsiteX10" fmla="*/ 2050153 w 2050153"/>
                <a:gd name="connsiteY10" fmla="*/ 390 h 793573"/>
                <a:gd name="connsiteX11" fmla="*/ 2050153 w 2050153"/>
                <a:gd name="connsiteY11" fmla="*/ 390 h 793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50153" h="793573">
                  <a:moveTo>
                    <a:pt x="0" y="793573"/>
                  </a:moveTo>
                  <a:cubicBezTo>
                    <a:pt x="22838" y="716933"/>
                    <a:pt x="45676" y="640294"/>
                    <a:pt x="73784" y="580125"/>
                  </a:cubicBezTo>
                  <a:cubicBezTo>
                    <a:pt x="101892" y="519956"/>
                    <a:pt x="129562" y="476475"/>
                    <a:pt x="168650" y="432556"/>
                  </a:cubicBezTo>
                  <a:cubicBezTo>
                    <a:pt x="207738" y="388637"/>
                    <a:pt x="251657" y="354380"/>
                    <a:pt x="308313" y="316609"/>
                  </a:cubicBezTo>
                  <a:cubicBezTo>
                    <a:pt x="364969" y="278838"/>
                    <a:pt x="446221" y="234479"/>
                    <a:pt x="508586" y="205932"/>
                  </a:cubicBezTo>
                  <a:cubicBezTo>
                    <a:pt x="570952" y="177384"/>
                    <a:pt x="618823" y="165527"/>
                    <a:pt x="682506" y="145324"/>
                  </a:cubicBezTo>
                  <a:cubicBezTo>
                    <a:pt x="746189" y="125121"/>
                    <a:pt x="812946" y="103161"/>
                    <a:pt x="890683" y="84715"/>
                  </a:cubicBezTo>
                  <a:cubicBezTo>
                    <a:pt x="968420" y="66269"/>
                    <a:pt x="1024637" y="47823"/>
                    <a:pt x="1148929" y="34647"/>
                  </a:cubicBezTo>
                  <a:cubicBezTo>
                    <a:pt x="1273221" y="21471"/>
                    <a:pt x="1503797" y="11369"/>
                    <a:pt x="1636433" y="5660"/>
                  </a:cubicBezTo>
                  <a:cubicBezTo>
                    <a:pt x="1769069" y="-49"/>
                    <a:pt x="1875794" y="1268"/>
                    <a:pt x="1944747" y="390"/>
                  </a:cubicBezTo>
                  <a:cubicBezTo>
                    <a:pt x="2013700" y="-488"/>
                    <a:pt x="2050153" y="390"/>
                    <a:pt x="2050153" y="390"/>
                  </a:cubicBezTo>
                  <a:lnTo>
                    <a:pt x="2050153" y="39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E7A73B52-652B-4FC0-8463-EA39903954E3}"/>
                </a:ext>
              </a:extLst>
            </p:cNvPr>
            <p:cNvCxnSpPr/>
            <p:nvPr/>
          </p:nvCxnSpPr>
          <p:spPr>
            <a:xfrm>
              <a:off x="1386965" y="1995963"/>
              <a:ext cx="212141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52009B8-4F30-45F1-B775-2C12D21A6466}"/>
                </a:ext>
              </a:extLst>
            </p:cNvPr>
            <p:cNvSpPr txBox="1"/>
            <p:nvPr/>
          </p:nvSpPr>
          <p:spPr>
            <a:xfrm>
              <a:off x="1015771" y="1838395"/>
              <a:ext cx="439544" cy="230832"/>
            </a:xfrm>
            <a:prstGeom prst="rect">
              <a:avLst/>
            </a:prstGeom>
            <a:noFill/>
          </p:spPr>
          <p:txBody>
            <a:bodyPr wrap="none" rtlCol="0">
              <a:spAutoFit/>
            </a:bodyPr>
            <a:lstStyle/>
            <a:p>
              <a:r>
                <a:rPr lang="en-US" sz="900" dirty="0"/>
                <a:t>100%</a:t>
              </a:r>
              <a:endParaRPr lang="en-US" sz="1200" dirty="0"/>
            </a:p>
          </p:txBody>
        </p:sp>
        <p:sp>
          <p:nvSpPr>
            <p:cNvPr id="27" name="TextBox 26">
              <a:extLst>
                <a:ext uri="{FF2B5EF4-FFF2-40B4-BE49-F238E27FC236}">
                  <a16:creationId xmlns:a16="http://schemas.microsoft.com/office/drawing/2014/main" id="{E7B4E347-C40C-4FC3-B88D-1E2F56402D01}"/>
                </a:ext>
              </a:extLst>
            </p:cNvPr>
            <p:cNvSpPr txBox="1"/>
            <p:nvPr/>
          </p:nvSpPr>
          <p:spPr>
            <a:xfrm>
              <a:off x="1745921" y="1492691"/>
              <a:ext cx="1703993" cy="369332"/>
            </a:xfrm>
            <a:prstGeom prst="rect">
              <a:avLst/>
            </a:prstGeom>
            <a:noFill/>
          </p:spPr>
          <p:txBody>
            <a:bodyPr wrap="none" rtlCol="0">
              <a:spAutoFit/>
            </a:bodyPr>
            <a:lstStyle/>
            <a:p>
              <a:r>
                <a:rPr lang="en-US" dirty="0"/>
                <a:t>Index over D~</a:t>
              </a:r>
              <a:r>
                <a:rPr lang="en-US" dirty="0">
                  <a:latin typeface="Lucida Calligraphy" panose="03010101010101010101" pitchFamily="66" charset="0"/>
                </a:rPr>
                <a:t>D</a:t>
              </a:r>
            </a:p>
          </p:txBody>
        </p:sp>
      </p:grpSp>
      <p:grpSp>
        <p:nvGrpSpPr>
          <p:cNvPr id="56" name="Group 55">
            <a:extLst>
              <a:ext uri="{FF2B5EF4-FFF2-40B4-BE49-F238E27FC236}">
                <a16:creationId xmlns:a16="http://schemas.microsoft.com/office/drawing/2014/main" id="{0AEB3A63-3FD3-4051-ACE3-E3F5870A4044}"/>
              </a:ext>
            </a:extLst>
          </p:cNvPr>
          <p:cNvGrpSpPr/>
          <p:nvPr/>
        </p:nvGrpSpPr>
        <p:grpSpPr>
          <a:xfrm>
            <a:off x="6989541" y="1498553"/>
            <a:ext cx="2915759" cy="1885000"/>
            <a:chOff x="6989541" y="1498553"/>
            <a:chExt cx="2915759" cy="1885000"/>
          </a:xfrm>
        </p:grpSpPr>
        <p:cxnSp>
          <p:nvCxnSpPr>
            <p:cNvPr id="29" name="Straight Arrow Connector 28">
              <a:extLst>
                <a:ext uri="{FF2B5EF4-FFF2-40B4-BE49-F238E27FC236}">
                  <a16:creationId xmlns:a16="http://schemas.microsoft.com/office/drawing/2014/main" id="{8A5AE630-D834-4EFD-A584-43904D45F1BB}"/>
                </a:ext>
              </a:extLst>
            </p:cNvPr>
            <p:cNvCxnSpPr>
              <a:cxnSpLocks/>
            </p:cNvCxnSpPr>
            <p:nvPr/>
          </p:nvCxnSpPr>
          <p:spPr>
            <a:xfrm flipV="1">
              <a:off x="7354910" y="1548430"/>
              <a:ext cx="0" cy="146208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B72AE813-87D8-4C31-A801-24A84B88B8D3}"/>
                </a:ext>
              </a:extLst>
            </p:cNvPr>
            <p:cNvCxnSpPr>
              <a:cxnSpLocks/>
            </p:cNvCxnSpPr>
            <p:nvPr/>
          </p:nvCxnSpPr>
          <p:spPr>
            <a:xfrm>
              <a:off x="7349086" y="3009457"/>
              <a:ext cx="218598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D848A342-86FB-44D9-9E07-591FB7ECF262}"/>
                </a:ext>
              </a:extLst>
            </p:cNvPr>
            <p:cNvSpPr txBox="1"/>
            <p:nvPr/>
          </p:nvSpPr>
          <p:spPr>
            <a:xfrm>
              <a:off x="7215653" y="3014221"/>
              <a:ext cx="2689647" cy="369332"/>
            </a:xfrm>
            <a:prstGeom prst="rect">
              <a:avLst/>
            </a:prstGeom>
            <a:noFill/>
          </p:spPr>
          <p:txBody>
            <a:bodyPr wrap="none" rtlCol="0">
              <a:spAutoFit/>
            </a:bodyPr>
            <a:lstStyle/>
            <a:p>
              <a:r>
                <a:rPr lang="en-US" dirty="0"/>
                <a:t>Search Params/Complexity</a:t>
              </a:r>
            </a:p>
          </p:txBody>
        </p:sp>
        <p:sp>
          <p:nvSpPr>
            <p:cNvPr id="35" name="TextBox 34">
              <a:extLst>
                <a:ext uri="{FF2B5EF4-FFF2-40B4-BE49-F238E27FC236}">
                  <a16:creationId xmlns:a16="http://schemas.microsoft.com/office/drawing/2014/main" id="{CC24D1E0-85EE-4638-8BDD-ECE65540ED06}"/>
                </a:ext>
              </a:extLst>
            </p:cNvPr>
            <p:cNvSpPr txBox="1"/>
            <p:nvPr/>
          </p:nvSpPr>
          <p:spPr>
            <a:xfrm rot="16200000">
              <a:off x="6809398" y="2285083"/>
              <a:ext cx="733342" cy="369332"/>
            </a:xfrm>
            <a:prstGeom prst="rect">
              <a:avLst/>
            </a:prstGeom>
            <a:noFill/>
          </p:spPr>
          <p:txBody>
            <a:bodyPr wrap="none" rtlCol="0">
              <a:spAutoFit/>
            </a:bodyPr>
            <a:lstStyle/>
            <a:p>
              <a:r>
                <a:rPr lang="en-US" dirty="0"/>
                <a:t>Recall</a:t>
              </a:r>
            </a:p>
          </p:txBody>
        </p:sp>
        <p:sp>
          <p:nvSpPr>
            <p:cNvPr id="37" name="Freeform: Shape 36">
              <a:extLst>
                <a:ext uri="{FF2B5EF4-FFF2-40B4-BE49-F238E27FC236}">
                  <a16:creationId xmlns:a16="http://schemas.microsoft.com/office/drawing/2014/main" id="{667713F7-C59D-4AE8-80ED-5B755AA0050D}"/>
                </a:ext>
              </a:extLst>
            </p:cNvPr>
            <p:cNvSpPr/>
            <p:nvPr/>
          </p:nvSpPr>
          <p:spPr>
            <a:xfrm>
              <a:off x="7431997" y="2023956"/>
              <a:ext cx="2050153" cy="793573"/>
            </a:xfrm>
            <a:custGeom>
              <a:avLst/>
              <a:gdLst>
                <a:gd name="connsiteX0" fmla="*/ 0 w 2050153"/>
                <a:gd name="connsiteY0" fmla="*/ 793573 h 793573"/>
                <a:gd name="connsiteX1" fmla="*/ 73784 w 2050153"/>
                <a:gd name="connsiteY1" fmla="*/ 580125 h 793573"/>
                <a:gd name="connsiteX2" fmla="*/ 168650 w 2050153"/>
                <a:gd name="connsiteY2" fmla="*/ 432556 h 793573"/>
                <a:gd name="connsiteX3" fmla="*/ 308313 w 2050153"/>
                <a:gd name="connsiteY3" fmla="*/ 316609 h 793573"/>
                <a:gd name="connsiteX4" fmla="*/ 508586 w 2050153"/>
                <a:gd name="connsiteY4" fmla="*/ 205932 h 793573"/>
                <a:gd name="connsiteX5" fmla="*/ 682506 w 2050153"/>
                <a:gd name="connsiteY5" fmla="*/ 145324 h 793573"/>
                <a:gd name="connsiteX6" fmla="*/ 890683 w 2050153"/>
                <a:gd name="connsiteY6" fmla="*/ 84715 h 793573"/>
                <a:gd name="connsiteX7" fmla="*/ 1148929 w 2050153"/>
                <a:gd name="connsiteY7" fmla="*/ 34647 h 793573"/>
                <a:gd name="connsiteX8" fmla="*/ 1636433 w 2050153"/>
                <a:gd name="connsiteY8" fmla="*/ 5660 h 793573"/>
                <a:gd name="connsiteX9" fmla="*/ 1944747 w 2050153"/>
                <a:gd name="connsiteY9" fmla="*/ 390 h 793573"/>
                <a:gd name="connsiteX10" fmla="*/ 2050153 w 2050153"/>
                <a:gd name="connsiteY10" fmla="*/ 390 h 793573"/>
                <a:gd name="connsiteX11" fmla="*/ 2050153 w 2050153"/>
                <a:gd name="connsiteY11" fmla="*/ 390 h 793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50153" h="793573">
                  <a:moveTo>
                    <a:pt x="0" y="793573"/>
                  </a:moveTo>
                  <a:cubicBezTo>
                    <a:pt x="22838" y="716933"/>
                    <a:pt x="45676" y="640294"/>
                    <a:pt x="73784" y="580125"/>
                  </a:cubicBezTo>
                  <a:cubicBezTo>
                    <a:pt x="101892" y="519956"/>
                    <a:pt x="129562" y="476475"/>
                    <a:pt x="168650" y="432556"/>
                  </a:cubicBezTo>
                  <a:cubicBezTo>
                    <a:pt x="207738" y="388637"/>
                    <a:pt x="251657" y="354380"/>
                    <a:pt x="308313" y="316609"/>
                  </a:cubicBezTo>
                  <a:cubicBezTo>
                    <a:pt x="364969" y="278838"/>
                    <a:pt x="446221" y="234479"/>
                    <a:pt x="508586" y="205932"/>
                  </a:cubicBezTo>
                  <a:cubicBezTo>
                    <a:pt x="570952" y="177384"/>
                    <a:pt x="618823" y="165527"/>
                    <a:pt x="682506" y="145324"/>
                  </a:cubicBezTo>
                  <a:cubicBezTo>
                    <a:pt x="746189" y="125121"/>
                    <a:pt x="812946" y="103161"/>
                    <a:pt x="890683" y="84715"/>
                  </a:cubicBezTo>
                  <a:cubicBezTo>
                    <a:pt x="968420" y="66269"/>
                    <a:pt x="1024637" y="47823"/>
                    <a:pt x="1148929" y="34647"/>
                  </a:cubicBezTo>
                  <a:cubicBezTo>
                    <a:pt x="1273221" y="21471"/>
                    <a:pt x="1503797" y="11369"/>
                    <a:pt x="1636433" y="5660"/>
                  </a:cubicBezTo>
                  <a:cubicBezTo>
                    <a:pt x="1769069" y="-49"/>
                    <a:pt x="1875794" y="1268"/>
                    <a:pt x="1944747" y="390"/>
                  </a:cubicBezTo>
                  <a:cubicBezTo>
                    <a:pt x="2013700" y="-488"/>
                    <a:pt x="2050153" y="390"/>
                    <a:pt x="2050153" y="390"/>
                  </a:cubicBezTo>
                  <a:lnTo>
                    <a:pt x="2050153" y="39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6425C6F0-03A5-467B-88A7-B9657D22B01C}"/>
                </a:ext>
              </a:extLst>
            </p:cNvPr>
            <p:cNvCxnSpPr>
              <a:cxnSpLocks/>
            </p:cNvCxnSpPr>
            <p:nvPr/>
          </p:nvCxnSpPr>
          <p:spPr>
            <a:xfrm>
              <a:off x="7360735" y="1995963"/>
              <a:ext cx="2121414"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9C220D0C-1063-42C3-BB7B-3F65C16916FD}"/>
                </a:ext>
              </a:extLst>
            </p:cNvPr>
            <p:cNvSpPr txBox="1"/>
            <p:nvPr/>
          </p:nvSpPr>
          <p:spPr>
            <a:xfrm>
              <a:off x="6989541" y="1838395"/>
              <a:ext cx="439544" cy="230832"/>
            </a:xfrm>
            <a:prstGeom prst="rect">
              <a:avLst/>
            </a:prstGeom>
            <a:noFill/>
          </p:spPr>
          <p:txBody>
            <a:bodyPr wrap="none" rtlCol="0">
              <a:spAutoFit/>
            </a:bodyPr>
            <a:lstStyle/>
            <a:p>
              <a:r>
                <a:rPr lang="en-US" sz="900" dirty="0"/>
                <a:t>100%</a:t>
              </a:r>
              <a:endParaRPr lang="en-US" sz="1200" dirty="0"/>
            </a:p>
          </p:txBody>
        </p:sp>
        <p:sp>
          <p:nvSpPr>
            <p:cNvPr id="43" name="TextBox 42">
              <a:extLst>
                <a:ext uri="{FF2B5EF4-FFF2-40B4-BE49-F238E27FC236}">
                  <a16:creationId xmlns:a16="http://schemas.microsoft.com/office/drawing/2014/main" id="{4C3A0AF2-3972-4AAB-9893-755D2A7DF98E}"/>
                </a:ext>
              </a:extLst>
            </p:cNvPr>
            <p:cNvSpPr txBox="1"/>
            <p:nvPr/>
          </p:nvSpPr>
          <p:spPr>
            <a:xfrm>
              <a:off x="7719691" y="1498553"/>
              <a:ext cx="2045432" cy="369332"/>
            </a:xfrm>
            <a:prstGeom prst="rect">
              <a:avLst/>
            </a:prstGeom>
            <a:noFill/>
          </p:spPr>
          <p:txBody>
            <a:bodyPr wrap="none" rtlCol="0">
              <a:spAutoFit/>
            </a:bodyPr>
            <a:lstStyle/>
            <a:p>
              <a:r>
                <a:rPr lang="en-US" dirty="0"/>
                <a:t>Index over D U X \ Y</a:t>
              </a:r>
            </a:p>
          </p:txBody>
        </p:sp>
      </p:grpSp>
      <p:grpSp>
        <p:nvGrpSpPr>
          <p:cNvPr id="57" name="Group 56">
            <a:extLst>
              <a:ext uri="{FF2B5EF4-FFF2-40B4-BE49-F238E27FC236}">
                <a16:creationId xmlns:a16="http://schemas.microsoft.com/office/drawing/2014/main" id="{CABA3340-16F1-401C-A8A6-520AD7C898F9}"/>
              </a:ext>
            </a:extLst>
          </p:cNvPr>
          <p:cNvGrpSpPr/>
          <p:nvPr/>
        </p:nvGrpSpPr>
        <p:grpSpPr>
          <a:xfrm>
            <a:off x="3449914" y="1364958"/>
            <a:ext cx="4269777" cy="646331"/>
            <a:chOff x="3449914" y="1364958"/>
            <a:chExt cx="4269777" cy="646331"/>
          </a:xfrm>
        </p:grpSpPr>
        <p:cxnSp>
          <p:nvCxnSpPr>
            <p:cNvPr id="47" name="Straight Arrow Connector 46">
              <a:extLst>
                <a:ext uri="{FF2B5EF4-FFF2-40B4-BE49-F238E27FC236}">
                  <a16:creationId xmlns:a16="http://schemas.microsoft.com/office/drawing/2014/main" id="{874D09EF-5B01-4499-A73D-E5A692605D48}"/>
                </a:ext>
              </a:extLst>
            </p:cNvPr>
            <p:cNvCxnSpPr>
              <a:cxnSpLocks/>
              <a:stCxn id="27" idx="3"/>
              <a:endCxn id="48" idx="1"/>
            </p:cNvCxnSpPr>
            <p:nvPr/>
          </p:nvCxnSpPr>
          <p:spPr>
            <a:xfrm>
              <a:off x="3449914" y="1677357"/>
              <a:ext cx="1125430" cy="10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B7BF75C0-A128-4A99-80FC-98191DA799C8}"/>
                </a:ext>
              </a:extLst>
            </p:cNvPr>
            <p:cNvSpPr txBox="1"/>
            <p:nvPr/>
          </p:nvSpPr>
          <p:spPr>
            <a:xfrm>
              <a:off x="4575344" y="1364958"/>
              <a:ext cx="1304653" cy="646331"/>
            </a:xfrm>
            <a:prstGeom prst="rect">
              <a:avLst/>
            </a:prstGeom>
            <a:noFill/>
          </p:spPr>
          <p:txBody>
            <a:bodyPr wrap="none" rtlCol="0">
              <a:spAutoFit/>
            </a:bodyPr>
            <a:lstStyle/>
            <a:p>
              <a:r>
                <a:rPr lang="en-US" dirty="0"/>
                <a:t>Insert X~</a:t>
              </a:r>
              <a:r>
                <a:rPr lang="en-US" dirty="0">
                  <a:latin typeface="Lucida Calligraphy" panose="03010101010101010101" pitchFamily="66" charset="0"/>
                </a:rPr>
                <a:t>D</a:t>
              </a:r>
              <a:endParaRPr lang="en-US" dirty="0"/>
            </a:p>
            <a:p>
              <a:r>
                <a:rPr lang="en-US" dirty="0"/>
                <a:t>Delete Y~</a:t>
              </a:r>
              <a:r>
                <a:rPr lang="en-US" dirty="0">
                  <a:latin typeface="Lucida Calligraphy" panose="03010101010101010101" pitchFamily="66" charset="0"/>
                </a:rPr>
                <a:t>D</a:t>
              </a:r>
              <a:endParaRPr lang="en-US" dirty="0"/>
            </a:p>
          </p:txBody>
        </p:sp>
        <p:cxnSp>
          <p:nvCxnSpPr>
            <p:cNvPr id="51" name="Straight Arrow Connector 50">
              <a:extLst>
                <a:ext uri="{FF2B5EF4-FFF2-40B4-BE49-F238E27FC236}">
                  <a16:creationId xmlns:a16="http://schemas.microsoft.com/office/drawing/2014/main" id="{462951CC-8654-4690-9CFE-DCCC667C1702}"/>
                </a:ext>
              </a:extLst>
            </p:cNvPr>
            <p:cNvCxnSpPr>
              <a:cxnSpLocks/>
              <a:stCxn id="48" idx="3"/>
              <a:endCxn id="43" idx="1"/>
            </p:cNvCxnSpPr>
            <p:nvPr/>
          </p:nvCxnSpPr>
          <p:spPr>
            <a:xfrm flipV="1">
              <a:off x="5879997" y="1683219"/>
              <a:ext cx="1839694" cy="4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54" name="TextBox 53">
            <a:extLst>
              <a:ext uri="{FF2B5EF4-FFF2-40B4-BE49-F238E27FC236}">
                <a16:creationId xmlns:a16="http://schemas.microsoft.com/office/drawing/2014/main" id="{D168AB3A-228A-40D3-B8EA-944A71E988A6}"/>
              </a:ext>
            </a:extLst>
          </p:cNvPr>
          <p:cNvSpPr txBox="1"/>
          <p:nvPr/>
        </p:nvSpPr>
        <p:spPr>
          <a:xfrm>
            <a:off x="4458453" y="2302852"/>
            <a:ext cx="2111347" cy="923330"/>
          </a:xfrm>
          <a:prstGeom prst="rect">
            <a:avLst/>
          </a:prstGeom>
          <a:noFill/>
          <a:ln>
            <a:solidFill>
              <a:schemeClr val="tx1"/>
            </a:solidFill>
          </a:ln>
        </p:spPr>
        <p:txBody>
          <a:bodyPr wrap="none" rtlCol="0">
            <a:spAutoFit/>
          </a:bodyPr>
          <a:lstStyle/>
          <a:p>
            <a:r>
              <a:rPr lang="en-US" dirty="0"/>
              <a:t>Recall Stability:</a:t>
            </a:r>
          </a:p>
          <a:p>
            <a:r>
              <a:rPr lang="en-US" dirty="0"/>
              <a:t>Same search params</a:t>
            </a:r>
          </a:p>
          <a:p>
            <a:r>
              <a:rPr lang="en-US" dirty="0">
                <a:sym typeface="Wingdings" panose="05000000000000000000" pitchFamily="2" charset="2"/>
              </a:rPr>
              <a:t> Same recall</a:t>
            </a:r>
            <a:endParaRPr lang="en-US" dirty="0"/>
          </a:p>
        </p:txBody>
      </p:sp>
      <p:grpSp>
        <p:nvGrpSpPr>
          <p:cNvPr id="63" name="Group 62">
            <a:extLst>
              <a:ext uri="{FF2B5EF4-FFF2-40B4-BE49-F238E27FC236}">
                <a16:creationId xmlns:a16="http://schemas.microsoft.com/office/drawing/2014/main" id="{D5AB3B5B-0962-4E41-8E46-067D05F99030}"/>
              </a:ext>
            </a:extLst>
          </p:cNvPr>
          <p:cNvGrpSpPr/>
          <p:nvPr/>
        </p:nvGrpSpPr>
        <p:grpSpPr>
          <a:xfrm>
            <a:off x="1520398" y="2036827"/>
            <a:ext cx="1123238" cy="569980"/>
            <a:chOff x="1520398" y="2036827"/>
            <a:chExt cx="1123238" cy="569980"/>
          </a:xfrm>
        </p:grpSpPr>
        <p:sp>
          <p:nvSpPr>
            <p:cNvPr id="58" name="Oval 57">
              <a:extLst>
                <a:ext uri="{FF2B5EF4-FFF2-40B4-BE49-F238E27FC236}">
                  <a16:creationId xmlns:a16="http://schemas.microsoft.com/office/drawing/2014/main" id="{9800ECD8-EC72-4A63-97C4-D3F95F70378C}"/>
                </a:ext>
              </a:extLst>
            </p:cNvPr>
            <p:cNvSpPr/>
            <p:nvPr/>
          </p:nvSpPr>
          <p:spPr>
            <a:xfrm>
              <a:off x="1520398" y="2561088"/>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120B2D54-CE3C-4CC0-8E75-A425551088A4}"/>
                </a:ext>
              </a:extLst>
            </p:cNvPr>
            <p:cNvSpPr/>
            <p:nvPr/>
          </p:nvSpPr>
          <p:spPr>
            <a:xfrm>
              <a:off x="1810458" y="2279474"/>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2B226069-5BC9-4812-890D-EC2CBB407E6E}"/>
                </a:ext>
              </a:extLst>
            </p:cNvPr>
            <p:cNvSpPr/>
            <p:nvPr/>
          </p:nvSpPr>
          <p:spPr>
            <a:xfrm>
              <a:off x="2597917" y="2036827"/>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3DABC9EC-61B3-49B7-AF06-7603BA047FC7}"/>
              </a:ext>
            </a:extLst>
          </p:cNvPr>
          <p:cNvGrpSpPr/>
          <p:nvPr/>
        </p:nvGrpSpPr>
        <p:grpSpPr>
          <a:xfrm>
            <a:off x="1526222" y="2031261"/>
            <a:ext cx="1123238" cy="569980"/>
            <a:chOff x="1520398" y="2036827"/>
            <a:chExt cx="1123238" cy="569980"/>
          </a:xfrm>
        </p:grpSpPr>
        <p:sp>
          <p:nvSpPr>
            <p:cNvPr id="67" name="Oval 66">
              <a:extLst>
                <a:ext uri="{FF2B5EF4-FFF2-40B4-BE49-F238E27FC236}">
                  <a16:creationId xmlns:a16="http://schemas.microsoft.com/office/drawing/2014/main" id="{38E97B01-E068-4782-AAAB-98901E28A6B7}"/>
                </a:ext>
              </a:extLst>
            </p:cNvPr>
            <p:cNvSpPr/>
            <p:nvPr/>
          </p:nvSpPr>
          <p:spPr>
            <a:xfrm>
              <a:off x="1520398" y="2561088"/>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1676110E-8C4E-45C4-8DA7-94F779B97F28}"/>
                </a:ext>
              </a:extLst>
            </p:cNvPr>
            <p:cNvSpPr/>
            <p:nvPr/>
          </p:nvSpPr>
          <p:spPr>
            <a:xfrm>
              <a:off x="1810458" y="2279474"/>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86392438-BEC8-4E2C-88A3-B4BBA1A03629}"/>
                </a:ext>
              </a:extLst>
            </p:cNvPr>
            <p:cNvSpPr/>
            <p:nvPr/>
          </p:nvSpPr>
          <p:spPr>
            <a:xfrm>
              <a:off x="2597917" y="2036827"/>
              <a:ext cx="45719" cy="4571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a:extLst>
              <a:ext uri="{FF2B5EF4-FFF2-40B4-BE49-F238E27FC236}">
                <a16:creationId xmlns:a16="http://schemas.microsoft.com/office/drawing/2014/main" id="{3413F630-2AA1-4C93-87D0-0E802C29608C}"/>
              </a:ext>
            </a:extLst>
          </p:cNvPr>
          <p:cNvGrpSpPr/>
          <p:nvPr/>
        </p:nvGrpSpPr>
        <p:grpSpPr>
          <a:xfrm>
            <a:off x="1520398" y="2040203"/>
            <a:ext cx="1123238" cy="569980"/>
            <a:chOff x="1520398" y="2036827"/>
            <a:chExt cx="1123238" cy="569980"/>
          </a:xfrm>
          <a:solidFill>
            <a:srgbClr val="C00000"/>
          </a:solidFill>
        </p:grpSpPr>
        <p:sp>
          <p:nvSpPr>
            <p:cNvPr id="71" name="Oval 70">
              <a:extLst>
                <a:ext uri="{FF2B5EF4-FFF2-40B4-BE49-F238E27FC236}">
                  <a16:creationId xmlns:a16="http://schemas.microsoft.com/office/drawing/2014/main" id="{112EC8B7-7641-4532-868C-8F5EDD0E66AB}"/>
                </a:ext>
              </a:extLst>
            </p:cNvPr>
            <p:cNvSpPr/>
            <p:nvPr/>
          </p:nvSpPr>
          <p:spPr>
            <a:xfrm>
              <a:off x="1520398" y="2561088"/>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CDF86CF2-95E5-4671-B541-603E58E1E732}"/>
                </a:ext>
              </a:extLst>
            </p:cNvPr>
            <p:cNvSpPr/>
            <p:nvPr/>
          </p:nvSpPr>
          <p:spPr>
            <a:xfrm>
              <a:off x="1810458" y="2279474"/>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BD0B38E5-379F-4B58-880C-848A965CBDA5}"/>
                </a:ext>
              </a:extLst>
            </p:cNvPr>
            <p:cNvSpPr/>
            <p:nvPr/>
          </p:nvSpPr>
          <p:spPr>
            <a:xfrm>
              <a:off x="2597917" y="2036827"/>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Freeform: Shape 74">
            <a:extLst>
              <a:ext uri="{FF2B5EF4-FFF2-40B4-BE49-F238E27FC236}">
                <a16:creationId xmlns:a16="http://schemas.microsoft.com/office/drawing/2014/main" id="{49A20F24-2E34-48CD-BEF1-180B309429D5}"/>
              </a:ext>
            </a:extLst>
          </p:cNvPr>
          <p:cNvSpPr/>
          <p:nvPr/>
        </p:nvSpPr>
        <p:spPr>
          <a:xfrm>
            <a:off x="7494168" y="2152035"/>
            <a:ext cx="2157265" cy="689150"/>
          </a:xfrm>
          <a:custGeom>
            <a:avLst/>
            <a:gdLst>
              <a:gd name="connsiteX0" fmla="*/ 0 w 2050153"/>
              <a:gd name="connsiteY0" fmla="*/ 793573 h 793573"/>
              <a:gd name="connsiteX1" fmla="*/ 73784 w 2050153"/>
              <a:gd name="connsiteY1" fmla="*/ 580125 h 793573"/>
              <a:gd name="connsiteX2" fmla="*/ 168650 w 2050153"/>
              <a:gd name="connsiteY2" fmla="*/ 432556 h 793573"/>
              <a:gd name="connsiteX3" fmla="*/ 308313 w 2050153"/>
              <a:gd name="connsiteY3" fmla="*/ 316609 h 793573"/>
              <a:gd name="connsiteX4" fmla="*/ 508586 w 2050153"/>
              <a:gd name="connsiteY4" fmla="*/ 205932 h 793573"/>
              <a:gd name="connsiteX5" fmla="*/ 682506 w 2050153"/>
              <a:gd name="connsiteY5" fmla="*/ 145324 h 793573"/>
              <a:gd name="connsiteX6" fmla="*/ 890683 w 2050153"/>
              <a:gd name="connsiteY6" fmla="*/ 84715 h 793573"/>
              <a:gd name="connsiteX7" fmla="*/ 1148929 w 2050153"/>
              <a:gd name="connsiteY7" fmla="*/ 34647 h 793573"/>
              <a:gd name="connsiteX8" fmla="*/ 1636433 w 2050153"/>
              <a:gd name="connsiteY8" fmla="*/ 5660 h 793573"/>
              <a:gd name="connsiteX9" fmla="*/ 1944747 w 2050153"/>
              <a:gd name="connsiteY9" fmla="*/ 390 h 793573"/>
              <a:gd name="connsiteX10" fmla="*/ 2050153 w 2050153"/>
              <a:gd name="connsiteY10" fmla="*/ 390 h 793573"/>
              <a:gd name="connsiteX11" fmla="*/ 2050153 w 2050153"/>
              <a:gd name="connsiteY11" fmla="*/ 390 h 793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50153" h="793573">
                <a:moveTo>
                  <a:pt x="0" y="793573"/>
                </a:moveTo>
                <a:cubicBezTo>
                  <a:pt x="22838" y="716933"/>
                  <a:pt x="45676" y="640294"/>
                  <a:pt x="73784" y="580125"/>
                </a:cubicBezTo>
                <a:cubicBezTo>
                  <a:pt x="101892" y="519956"/>
                  <a:pt x="129562" y="476475"/>
                  <a:pt x="168650" y="432556"/>
                </a:cubicBezTo>
                <a:cubicBezTo>
                  <a:pt x="207738" y="388637"/>
                  <a:pt x="251657" y="354380"/>
                  <a:pt x="308313" y="316609"/>
                </a:cubicBezTo>
                <a:cubicBezTo>
                  <a:pt x="364969" y="278838"/>
                  <a:pt x="446221" y="234479"/>
                  <a:pt x="508586" y="205932"/>
                </a:cubicBezTo>
                <a:cubicBezTo>
                  <a:pt x="570952" y="177384"/>
                  <a:pt x="618823" y="165527"/>
                  <a:pt x="682506" y="145324"/>
                </a:cubicBezTo>
                <a:cubicBezTo>
                  <a:pt x="746189" y="125121"/>
                  <a:pt x="812946" y="103161"/>
                  <a:pt x="890683" y="84715"/>
                </a:cubicBezTo>
                <a:cubicBezTo>
                  <a:pt x="968420" y="66269"/>
                  <a:pt x="1024637" y="47823"/>
                  <a:pt x="1148929" y="34647"/>
                </a:cubicBezTo>
                <a:cubicBezTo>
                  <a:pt x="1273221" y="21471"/>
                  <a:pt x="1503797" y="11369"/>
                  <a:pt x="1636433" y="5660"/>
                </a:cubicBezTo>
                <a:cubicBezTo>
                  <a:pt x="1769069" y="-49"/>
                  <a:pt x="1875794" y="1268"/>
                  <a:pt x="1944747" y="390"/>
                </a:cubicBezTo>
                <a:cubicBezTo>
                  <a:pt x="2013700" y="-488"/>
                  <a:pt x="2050153" y="390"/>
                  <a:pt x="2050153" y="390"/>
                </a:cubicBezTo>
                <a:lnTo>
                  <a:pt x="2050153" y="390"/>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Cross 75">
            <a:extLst>
              <a:ext uri="{FF2B5EF4-FFF2-40B4-BE49-F238E27FC236}">
                <a16:creationId xmlns:a16="http://schemas.microsoft.com/office/drawing/2014/main" id="{ACF34BD5-596F-42F3-862B-2425FA814F03}"/>
              </a:ext>
            </a:extLst>
          </p:cNvPr>
          <p:cNvSpPr/>
          <p:nvPr/>
        </p:nvSpPr>
        <p:spPr>
          <a:xfrm rot="18806341">
            <a:off x="9385808" y="2098046"/>
            <a:ext cx="335208" cy="335351"/>
          </a:xfrm>
          <a:prstGeom prst="plus">
            <a:avLst>
              <a:gd name="adj" fmla="val 40897"/>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30408636"/>
      </p:ext>
    </p:extLst>
  </p:cSld>
  <p:clrMapOvr>
    <a:masterClrMapping/>
  </p:clrMapOvr>
  <mc:AlternateContent xmlns:mc="http://schemas.openxmlformats.org/markup-compatibility/2006" xmlns:p14="http://schemas.microsoft.com/office/powerpoint/2010/main">
    <mc:Choice Requires="p14">
      <p:transition spd="slow" p14:dur="2000" advTm="103971"/>
    </mc:Choice>
    <mc:Fallback xmlns="">
      <p:transition spd="slow" advTm="10397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42" presetClass="path" presetSubtype="0" accel="50000" decel="50000" fill="hold" nodeType="clickEffect">
                                  <p:stCondLst>
                                    <p:cond delay="0"/>
                                  </p:stCondLst>
                                  <p:childTnLst>
                                    <p:animMotion origin="layout" path="M 3.54167E-6 -1.48148E-6 L 0.4905 0.00301 " pathEditMode="fixed" rAng="0" ptsTypes="AA">
                                      <p:cBhvr>
                                        <p:cTn id="26" dur="2000" fill="hold"/>
                                        <p:tgtEl>
                                          <p:spTgt spid="66"/>
                                        </p:tgtEl>
                                        <p:attrNameLst>
                                          <p:attrName>ppt_x</p:attrName>
                                          <p:attrName>ppt_y</p:attrName>
                                        </p:attrNameLst>
                                      </p:cBhvr>
                                      <p:rCtr x="24440" y="139"/>
                                    </p:animMotion>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par>
                                <p:cTn id="31" presetID="42" presetClass="path" presetSubtype="0" accel="50000" decel="50000" fill="hold" nodeType="withEffect">
                                  <p:stCondLst>
                                    <p:cond delay="0"/>
                                  </p:stCondLst>
                                  <p:childTnLst>
                                    <p:animMotion origin="layout" path="M -3.75E-6 -1.48148E-6 L 0.49297 0.01852 " pathEditMode="relative" rAng="0" ptsTypes="AA">
                                      <p:cBhvr>
                                        <p:cTn id="32" dur="2000" fill="hold"/>
                                        <p:tgtEl>
                                          <p:spTgt spid="70"/>
                                        </p:tgtEl>
                                        <p:attrNameLst>
                                          <p:attrName>ppt_x</p:attrName>
                                          <p:attrName>ppt_y</p:attrName>
                                        </p:attrNameLst>
                                      </p:cBhvr>
                                      <p:rCtr x="24622" y="972"/>
                                    </p:animMotion>
                                  </p:childTnLst>
                                </p:cTn>
                              </p:par>
                              <p:par>
                                <p:cTn id="33" presetID="1" presetClass="entr" presetSubtype="0" fill="hold" grpId="0" nodeType="withEffect">
                                  <p:stCondLst>
                                    <p:cond delay="0"/>
                                  </p:stCondLst>
                                  <p:childTnLst>
                                    <p:set>
                                      <p:cBhvr>
                                        <p:cTn id="34" dur="1" fill="hold">
                                          <p:stCondLst>
                                            <p:cond delay="0"/>
                                          </p:stCondLst>
                                        </p:cTn>
                                        <p:tgtEl>
                                          <p:spTgt spid="7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0" end="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8">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C97B-CE6F-463B-9823-66B35FC0923E}"/>
              </a:ext>
            </a:extLst>
          </p:cNvPr>
          <p:cNvSpPr>
            <a:spLocks noGrp="1"/>
          </p:cNvSpPr>
          <p:nvPr>
            <p:ph type="title"/>
          </p:nvPr>
        </p:nvSpPr>
        <p:spPr/>
        <p:txBody>
          <a:bodyPr>
            <a:normAutofit fontScale="90000"/>
          </a:bodyPr>
          <a:lstStyle/>
          <a:p>
            <a:r>
              <a:rPr lang="en-US" dirty="0"/>
              <a:t>Delete (v)</a:t>
            </a:r>
          </a:p>
        </p:txBody>
      </p:sp>
      <p:sp>
        <p:nvSpPr>
          <p:cNvPr id="3" name="Content Placeholder 2">
            <a:extLst>
              <a:ext uri="{FF2B5EF4-FFF2-40B4-BE49-F238E27FC236}">
                <a16:creationId xmlns:a16="http://schemas.microsoft.com/office/drawing/2014/main" id="{4CCF3DFF-D965-454A-B1AB-0B2A43102007}"/>
              </a:ext>
            </a:extLst>
          </p:cNvPr>
          <p:cNvSpPr>
            <a:spLocks noGrp="1"/>
          </p:cNvSpPr>
          <p:nvPr>
            <p:ph idx="1"/>
          </p:nvPr>
        </p:nvSpPr>
        <p:spPr>
          <a:xfrm>
            <a:off x="1261872" y="1228638"/>
            <a:ext cx="8595360" cy="4751100"/>
          </a:xfrm>
        </p:spPr>
        <p:txBody>
          <a:bodyPr>
            <a:normAutofit/>
          </a:bodyPr>
          <a:lstStyle/>
          <a:p>
            <a:pPr marL="0" indent="0">
              <a:buNone/>
            </a:pPr>
            <a:r>
              <a:rPr lang="en-US" sz="2400" dirty="0">
                <a:latin typeface="+mj-lt"/>
              </a:rPr>
              <a:t>For all </a:t>
            </a:r>
            <a:r>
              <a:rPr lang="en-US" sz="2400" b="1" i="1" dirty="0">
                <a:latin typeface="+mj-lt"/>
              </a:rPr>
              <a:t>u</a:t>
            </a:r>
            <a:r>
              <a:rPr lang="en-US" sz="2400" dirty="0">
                <a:latin typeface="+mj-lt"/>
              </a:rPr>
              <a:t>, that are in-neighbors of </a:t>
            </a:r>
            <a:r>
              <a:rPr lang="en-US" sz="2400" b="1" i="1" dirty="0">
                <a:latin typeface="+mj-lt"/>
              </a:rPr>
              <a:t>v</a:t>
            </a:r>
            <a:r>
              <a:rPr lang="en-US" sz="2400" dirty="0">
                <a:latin typeface="+mj-lt"/>
              </a:rPr>
              <a:t>, </a:t>
            </a:r>
          </a:p>
          <a:p>
            <a:pPr marL="0" indent="0">
              <a:buNone/>
            </a:pPr>
            <a:endParaRPr lang="en-US" sz="2400" dirty="0">
              <a:latin typeface="+mj-lt"/>
            </a:endParaRPr>
          </a:p>
          <a:p>
            <a:pPr marL="0" indent="0">
              <a:buNone/>
            </a:pPr>
            <a:r>
              <a:rPr lang="en-US" sz="2400" dirty="0">
                <a:latin typeface="+mj-lt"/>
              </a:rPr>
              <a:t>	</a:t>
            </a:r>
          </a:p>
          <a:p>
            <a:pPr marL="0" indent="0">
              <a:buNone/>
            </a:pPr>
            <a:r>
              <a:rPr lang="en-US" sz="2400" b="1" i="1" dirty="0">
                <a:latin typeface="+mj-lt"/>
              </a:rPr>
              <a:t>	N(u) </a:t>
            </a:r>
            <a:r>
              <a:rPr lang="en-US" sz="2400" b="1" i="1" dirty="0">
                <a:latin typeface="+mj-lt"/>
                <a:sym typeface="Wingdings" panose="05000000000000000000" pitchFamily="2" charset="2"/>
              </a:rPr>
              <a:t> N(u) U  N(v)</a:t>
            </a:r>
          </a:p>
          <a:p>
            <a:pPr marL="0" indent="0">
              <a:buNone/>
            </a:pPr>
            <a:endParaRPr lang="en-US" sz="2400" dirty="0">
              <a:latin typeface="+mj-lt"/>
              <a:sym typeface="Wingdings" panose="05000000000000000000" pitchFamily="2" charset="2"/>
            </a:endParaRPr>
          </a:p>
          <a:p>
            <a:pPr marL="0" indent="0">
              <a:buNone/>
            </a:pPr>
            <a:endParaRPr lang="en-US" sz="2400" dirty="0">
              <a:latin typeface="+mj-lt"/>
              <a:sym typeface="Wingdings" panose="05000000000000000000" pitchFamily="2" charset="2"/>
            </a:endParaRPr>
          </a:p>
          <a:p>
            <a:pPr marL="0" indent="0">
              <a:buNone/>
            </a:pPr>
            <a:r>
              <a:rPr lang="en-US" sz="2400" dirty="0">
                <a:latin typeface="+mj-lt"/>
                <a:sym typeface="Wingdings" panose="05000000000000000000" pitchFamily="2" charset="2"/>
              </a:rPr>
              <a:t>	If </a:t>
            </a:r>
            <a:r>
              <a:rPr lang="en-US" sz="2400" b="1" dirty="0">
                <a:latin typeface="+mj-lt"/>
                <a:sym typeface="Wingdings" panose="05000000000000000000" pitchFamily="2" charset="2"/>
              </a:rPr>
              <a:t>|</a:t>
            </a:r>
            <a:r>
              <a:rPr lang="en-US" sz="2400" b="1" i="1" dirty="0">
                <a:latin typeface="+mj-lt"/>
                <a:sym typeface="Wingdings" panose="05000000000000000000" pitchFamily="2" charset="2"/>
              </a:rPr>
              <a:t>N(u)</a:t>
            </a:r>
            <a:r>
              <a:rPr lang="en-US" sz="2400" b="1" dirty="0">
                <a:latin typeface="+mj-lt"/>
                <a:sym typeface="Wingdings" panose="05000000000000000000" pitchFamily="2" charset="2"/>
              </a:rPr>
              <a:t>| </a:t>
            </a:r>
            <a:r>
              <a:rPr lang="en-US" sz="2400" dirty="0">
                <a:latin typeface="+mj-lt"/>
                <a:sym typeface="Wingdings" panose="05000000000000000000" pitchFamily="2" charset="2"/>
              </a:rPr>
              <a:t>exceeds budget</a:t>
            </a:r>
          </a:p>
          <a:p>
            <a:pPr marL="0" indent="0">
              <a:buNone/>
            </a:pPr>
            <a:r>
              <a:rPr lang="en-US" sz="2400" dirty="0">
                <a:latin typeface="+mj-lt"/>
                <a:sym typeface="Wingdings" panose="05000000000000000000" pitchFamily="2" charset="2"/>
              </a:rPr>
              <a:t>		prune </a:t>
            </a:r>
            <a:r>
              <a:rPr lang="en-US" sz="2400" b="1" i="1" dirty="0">
                <a:latin typeface="+mj-lt"/>
                <a:sym typeface="Wingdings" panose="05000000000000000000" pitchFamily="2" charset="2"/>
              </a:rPr>
              <a:t>N(u) </a:t>
            </a:r>
            <a:r>
              <a:rPr lang="en-US" sz="2400" dirty="0">
                <a:sym typeface="Wingdings" panose="05000000000000000000" pitchFamily="2" charset="2"/>
              </a:rPr>
              <a:t>with </a:t>
            </a:r>
            <a:r>
              <a:rPr lang="el-GR" sz="2400" b="1" i="1" dirty="0">
                <a:latin typeface="Consolas" panose="020B0609020204030204" pitchFamily="49" charset="0"/>
              </a:rPr>
              <a:t>α</a:t>
            </a:r>
            <a:r>
              <a:rPr lang="en-US" sz="2400" b="1" i="1" dirty="0">
                <a:latin typeface="Consolas" panose="020B0609020204030204" pitchFamily="49" charset="0"/>
              </a:rPr>
              <a:t>&gt;1</a:t>
            </a:r>
            <a:endParaRPr lang="en-US" sz="2400" i="1" dirty="0"/>
          </a:p>
          <a:p>
            <a:pPr marL="0" indent="0">
              <a:buNone/>
            </a:pPr>
            <a:endParaRPr lang="en-US" sz="2400" b="1" i="1" dirty="0">
              <a:latin typeface="+mj-lt"/>
              <a:sym typeface="Wingdings" panose="05000000000000000000" pitchFamily="2" charset="2"/>
            </a:endParaRPr>
          </a:p>
        </p:txBody>
      </p:sp>
      <p:sp>
        <p:nvSpPr>
          <p:cNvPr id="8" name="Date Placeholder 7">
            <a:extLst>
              <a:ext uri="{FF2B5EF4-FFF2-40B4-BE49-F238E27FC236}">
                <a16:creationId xmlns:a16="http://schemas.microsoft.com/office/drawing/2014/main" id="{8883DDE4-0B7B-4460-B53A-245B1E7DB915}"/>
              </a:ext>
            </a:extLst>
          </p:cNvPr>
          <p:cNvSpPr>
            <a:spLocks noGrp="1"/>
          </p:cNvSpPr>
          <p:nvPr>
            <p:ph type="dt" sz="half" idx="10"/>
          </p:nvPr>
        </p:nvSpPr>
        <p:spPr/>
        <p:txBody>
          <a:bodyPr/>
          <a:lstStyle/>
          <a:p>
            <a:fld id="{0488CA98-4B3E-45B8-86CF-0AF560487EB6}" type="datetime1">
              <a:rPr lang="en-US" smtClean="0"/>
              <a:t>12-Oct-22</a:t>
            </a:fld>
            <a:endParaRPr lang="en-US"/>
          </a:p>
        </p:txBody>
      </p:sp>
      <p:sp>
        <p:nvSpPr>
          <p:cNvPr id="15" name="Slide Number Placeholder 14">
            <a:extLst>
              <a:ext uri="{FF2B5EF4-FFF2-40B4-BE49-F238E27FC236}">
                <a16:creationId xmlns:a16="http://schemas.microsoft.com/office/drawing/2014/main" id="{A6B59E71-5BF3-4CBE-8D09-D560C21CB3AA}"/>
              </a:ext>
            </a:extLst>
          </p:cNvPr>
          <p:cNvSpPr>
            <a:spLocks noGrp="1"/>
          </p:cNvSpPr>
          <p:nvPr>
            <p:ph type="sldNum" sz="quarter" idx="12"/>
          </p:nvPr>
        </p:nvSpPr>
        <p:spPr/>
        <p:txBody>
          <a:bodyPr>
            <a:normAutofit/>
          </a:bodyPr>
          <a:lstStyle/>
          <a:p>
            <a:fld id="{7BA31737-66ED-4538-8E4A-5B6F08D0267E}" type="slidenum">
              <a:rPr lang="en-US" smtClean="0"/>
              <a:t>21</a:t>
            </a:fld>
            <a:endParaRPr lang="en-US"/>
          </a:p>
        </p:txBody>
      </p:sp>
      <p:grpSp>
        <p:nvGrpSpPr>
          <p:cNvPr id="98" name="Group 97">
            <a:extLst>
              <a:ext uri="{FF2B5EF4-FFF2-40B4-BE49-F238E27FC236}">
                <a16:creationId xmlns:a16="http://schemas.microsoft.com/office/drawing/2014/main" id="{E1387599-4C9C-4E99-B6ED-CEEC4165EF76}"/>
              </a:ext>
            </a:extLst>
          </p:cNvPr>
          <p:cNvGrpSpPr/>
          <p:nvPr/>
        </p:nvGrpSpPr>
        <p:grpSpPr>
          <a:xfrm>
            <a:off x="5838724" y="776665"/>
            <a:ext cx="2391821" cy="1425312"/>
            <a:chOff x="6486081" y="1632437"/>
            <a:chExt cx="2391821" cy="1425312"/>
          </a:xfrm>
        </p:grpSpPr>
        <p:sp>
          <p:nvSpPr>
            <p:cNvPr id="4" name="Oval 3">
              <a:extLst>
                <a:ext uri="{FF2B5EF4-FFF2-40B4-BE49-F238E27FC236}">
                  <a16:creationId xmlns:a16="http://schemas.microsoft.com/office/drawing/2014/main" id="{22306F32-C3EE-4819-AED9-929713D70564}"/>
                </a:ext>
              </a:extLst>
            </p:cNvPr>
            <p:cNvSpPr/>
            <p:nvPr/>
          </p:nvSpPr>
          <p:spPr>
            <a:xfrm>
              <a:off x="6866527" y="1952298"/>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27157D7-B0FB-4E07-8AAE-0BE496E3C6A3}"/>
                </a:ext>
              </a:extLst>
            </p:cNvPr>
            <p:cNvSpPr txBox="1"/>
            <p:nvPr/>
          </p:nvSpPr>
          <p:spPr>
            <a:xfrm flipH="1">
              <a:off x="6486081" y="1690688"/>
              <a:ext cx="380446" cy="523220"/>
            </a:xfrm>
            <a:prstGeom prst="rect">
              <a:avLst/>
            </a:prstGeom>
            <a:noFill/>
          </p:spPr>
          <p:txBody>
            <a:bodyPr wrap="square" rtlCol="0">
              <a:spAutoFit/>
            </a:bodyPr>
            <a:lstStyle/>
            <a:p>
              <a:r>
                <a:rPr lang="en-US" sz="2800" b="1" i="1" dirty="0">
                  <a:latin typeface="+mj-lt"/>
                </a:rPr>
                <a:t>u</a:t>
              </a:r>
              <a:endParaRPr lang="en-US" b="1" i="1" baseline="-25000" dirty="0">
                <a:latin typeface="+mj-lt"/>
              </a:endParaRPr>
            </a:p>
          </p:txBody>
        </p:sp>
        <p:cxnSp>
          <p:nvCxnSpPr>
            <p:cNvPr id="6" name="Straight Arrow Connector 5">
              <a:extLst>
                <a:ext uri="{FF2B5EF4-FFF2-40B4-BE49-F238E27FC236}">
                  <a16:creationId xmlns:a16="http://schemas.microsoft.com/office/drawing/2014/main" id="{BABF71C0-F948-46F4-8E8A-1C1C68E7036D}"/>
                </a:ext>
              </a:extLst>
            </p:cNvPr>
            <p:cNvCxnSpPr>
              <a:cxnSpLocks/>
              <a:stCxn id="4" idx="5"/>
              <a:endCxn id="10" idx="1"/>
            </p:cNvCxnSpPr>
            <p:nvPr/>
          </p:nvCxnSpPr>
          <p:spPr>
            <a:xfrm>
              <a:off x="6940353" y="2034208"/>
              <a:ext cx="1014847" cy="436379"/>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BF8D3C9-F5F5-4DAB-8DF3-0C6E4E39D75C}"/>
                </a:ext>
              </a:extLst>
            </p:cNvPr>
            <p:cNvSpPr txBox="1"/>
            <p:nvPr/>
          </p:nvSpPr>
          <p:spPr>
            <a:xfrm>
              <a:off x="7847502" y="2527767"/>
              <a:ext cx="363048" cy="523220"/>
            </a:xfrm>
            <a:prstGeom prst="rect">
              <a:avLst/>
            </a:prstGeom>
            <a:noFill/>
          </p:spPr>
          <p:txBody>
            <a:bodyPr wrap="square" rtlCol="0">
              <a:spAutoFit/>
            </a:bodyPr>
            <a:lstStyle/>
            <a:p>
              <a:r>
                <a:rPr lang="en-US" sz="2800" b="1" i="1" dirty="0">
                  <a:latin typeface="+mj-lt"/>
                </a:rPr>
                <a:t>v</a:t>
              </a:r>
              <a:endParaRPr lang="en-US" b="1" i="1" baseline="-25000" dirty="0">
                <a:latin typeface="+mj-lt"/>
              </a:endParaRPr>
            </a:p>
          </p:txBody>
        </p:sp>
        <p:sp>
          <p:nvSpPr>
            <p:cNvPr id="10" name="Oval 9">
              <a:extLst>
                <a:ext uri="{FF2B5EF4-FFF2-40B4-BE49-F238E27FC236}">
                  <a16:creationId xmlns:a16="http://schemas.microsoft.com/office/drawing/2014/main" id="{87337D45-6814-4EED-ADDC-F8F1342CEDF8}"/>
                </a:ext>
              </a:extLst>
            </p:cNvPr>
            <p:cNvSpPr/>
            <p:nvPr/>
          </p:nvSpPr>
          <p:spPr>
            <a:xfrm>
              <a:off x="7942533" y="2456533"/>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1E89B1B-1808-4F91-9F81-3842555AAF13}"/>
                </a:ext>
              </a:extLst>
            </p:cNvPr>
            <p:cNvSpPr/>
            <p:nvPr/>
          </p:nvSpPr>
          <p:spPr>
            <a:xfrm>
              <a:off x="8100548" y="1833754"/>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CD30D17-E46E-47F2-AB74-9AF8DD0F3AE8}"/>
                </a:ext>
              </a:extLst>
            </p:cNvPr>
            <p:cNvSpPr/>
            <p:nvPr/>
          </p:nvSpPr>
          <p:spPr>
            <a:xfrm>
              <a:off x="8791409" y="2360569"/>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AFDE2DE8-E79A-4FB8-96D3-E37E24211983}"/>
                </a:ext>
              </a:extLst>
            </p:cNvPr>
            <p:cNvSpPr/>
            <p:nvPr/>
          </p:nvSpPr>
          <p:spPr>
            <a:xfrm>
              <a:off x="7584850" y="2961785"/>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69289FBA-A6B5-4B11-8E43-CA0713D4BBA8}"/>
                </a:ext>
              </a:extLst>
            </p:cNvPr>
            <p:cNvCxnSpPr>
              <a:cxnSpLocks/>
              <a:stCxn id="10" idx="0"/>
              <a:endCxn id="11" idx="4"/>
            </p:cNvCxnSpPr>
            <p:nvPr/>
          </p:nvCxnSpPr>
          <p:spPr>
            <a:xfrm flipV="1">
              <a:off x="7985780" y="1929718"/>
              <a:ext cx="158015" cy="526815"/>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CA91A19-1E26-4165-9B5A-9ECB6A6F121C}"/>
                </a:ext>
              </a:extLst>
            </p:cNvPr>
            <p:cNvCxnSpPr>
              <a:cxnSpLocks/>
              <a:stCxn id="10" idx="6"/>
              <a:endCxn id="12" idx="2"/>
            </p:cNvCxnSpPr>
            <p:nvPr/>
          </p:nvCxnSpPr>
          <p:spPr>
            <a:xfrm flipV="1">
              <a:off x="8029026" y="2408551"/>
              <a:ext cx="762383" cy="95964"/>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6D71667-EDD9-4E31-B7AA-8352BD172B3D}"/>
                </a:ext>
              </a:extLst>
            </p:cNvPr>
            <p:cNvCxnSpPr>
              <a:cxnSpLocks/>
              <a:stCxn id="10" idx="3"/>
              <a:endCxn id="13" idx="7"/>
            </p:cNvCxnSpPr>
            <p:nvPr/>
          </p:nvCxnSpPr>
          <p:spPr>
            <a:xfrm flipH="1">
              <a:off x="7658676" y="2538443"/>
              <a:ext cx="296524" cy="437396"/>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125CA36A-6E83-4B9B-BF54-49F4F223A5B4}"/>
                </a:ext>
              </a:extLst>
            </p:cNvPr>
            <p:cNvSpPr/>
            <p:nvPr/>
          </p:nvSpPr>
          <p:spPr>
            <a:xfrm>
              <a:off x="6817859" y="2730779"/>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E1227B2-2AD1-4E82-952E-633B8D1BD400}"/>
                </a:ext>
              </a:extLst>
            </p:cNvPr>
            <p:cNvSpPr/>
            <p:nvPr/>
          </p:nvSpPr>
          <p:spPr>
            <a:xfrm>
              <a:off x="7658676" y="1632437"/>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25">
              <a:extLst>
                <a:ext uri="{FF2B5EF4-FFF2-40B4-BE49-F238E27FC236}">
                  <a16:creationId xmlns:a16="http://schemas.microsoft.com/office/drawing/2014/main" id="{49A952C6-E8BC-4648-9216-F6930D66725D}"/>
                </a:ext>
              </a:extLst>
            </p:cNvPr>
            <p:cNvCxnSpPr>
              <a:cxnSpLocks/>
              <a:stCxn id="4" idx="4"/>
              <a:endCxn id="23" idx="0"/>
            </p:cNvCxnSpPr>
            <p:nvPr/>
          </p:nvCxnSpPr>
          <p:spPr>
            <a:xfrm flipH="1">
              <a:off x="6861106" y="2048262"/>
              <a:ext cx="48668" cy="682517"/>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E55E9947-AD92-46B3-9D2E-DA9650D7F3CF}"/>
                </a:ext>
              </a:extLst>
            </p:cNvPr>
            <p:cNvCxnSpPr>
              <a:cxnSpLocks/>
              <a:stCxn id="4" idx="7"/>
              <a:endCxn id="24" idx="3"/>
            </p:cNvCxnSpPr>
            <p:nvPr/>
          </p:nvCxnSpPr>
          <p:spPr>
            <a:xfrm flipV="1">
              <a:off x="6940353" y="1714347"/>
              <a:ext cx="730990" cy="252005"/>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grpSp>
      <p:grpSp>
        <p:nvGrpSpPr>
          <p:cNvPr id="99" name="Group 98">
            <a:extLst>
              <a:ext uri="{FF2B5EF4-FFF2-40B4-BE49-F238E27FC236}">
                <a16:creationId xmlns:a16="http://schemas.microsoft.com/office/drawing/2014/main" id="{E252E8EB-C88E-41E8-B4DA-8228D685DE11}"/>
              </a:ext>
            </a:extLst>
          </p:cNvPr>
          <p:cNvGrpSpPr/>
          <p:nvPr/>
        </p:nvGrpSpPr>
        <p:grpSpPr>
          <a:xfrm>
            <a:off x="5815408" y="2538046"/>
            <a:ext cx="2391821" cy="1425312"/>
            <a:chOff x="6399588" y="3569606"/>
            <a:chExt cx="2391821" cy="1425312"/>
          </a:xfrm>
        </p:grpSpPr>
        <p:sp>
          <p:nvSpPr>
            <p:cNvPr id="68" name="Oval 67">
              <a:extLst>
                <a:ext uri="{FF2B5EF4-FFF2-40B4-BE49-F238E27FC236}">
                  <a16:creationId xmlns:a16="http://schemas.microsoft.com/office/drawing/2014/main" id="{97D3B33E-6FCA-461D-9D36-208E368151F7}"/>
                </a:ext>
              </a:extLst>
            </p:cNvPr>
            <p:cNvSpPr/>
            <p:nvPr/>
          </p:nvSpPr>
          <p:spPr>
            <a:xfrm>
              <a:off x="6780034" y="3889467"/>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359F9615-BA63-441A-BF3C-F47097BE6216}"/>
                </a:ext>
              </a:extLst>
            </p:cNvPr>
            <p:cNvSpPr txBox="1"/>
            <p:nvPr/>
          </p:nvSpPr>
          <p:spPr>
            <a:xfrm flipH="1">
              <a:off x="6399588" y="3627857"/>
              <a:ext cx="380446" cy="523220"/>
            </a:xfrm>
            <a:prstGeom prst="rect">
              <a:avLst/>
            </a:prstGeom>
            <a:noFill/>
          </p:spPr>
          <p:txBody>
            <a:bodyPr wrap="square" rtlCol="0">
              <a:spAutoFit/>
            </a:bodyPr>
            <a:lstStyle/>
            <a:p>
              <a:r>
                <a:rPr lang="en-US" sz="2800" b="1" i="1" dirty="0">
                  <a:latin typeface="+mj-lt"/>
                </a:rPr>
                <a:t>u</a:t>
              </a:r>
              <a:endParaRPr lang="en-US" b="1" i="1" baseline="-25000" dirty="0">
                <a:latin typeface="+mj-lt"/>
              </a:endParaRPr>
            </a:p>
          </p:txBody>
        </p:sp>
        <p:sp>
          <p:nvSpPr>
            <p:cNvPr id="73" name="Oval 72">
              <a:extLst>
                <a:ext uri="{FF2B5EF4-FFF2-40B4-BE49-F238E27FC236}">
                  <a16:creationId xmlns:a16="http://schemas.microsoft.com/office/drawing/2014/main" id="{78CA715A-350E-43B7-9D23-A9A83F83DA8C}"/>
                </a:ext>
              </a:extLst>
            </p:cNvPr>
            <p:cNvSpPr/>
            <p:nvPr/>
          </p:nvSpPr>
          <p:spPr>
            <a:xfrm>
              <a:off x="8014055" y="3770923"/>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AAE43A46-0649-4A2F-BAA2-BBAAB988B951}"/>
                </a:ext>
              </a:extLst>
            </p:cNvPr>
            <p:cNvSpPr/>
            <p:nvPr/>
          </p:nvSpPr>
          <p:spPr>
            <a:xfrm>
              <a:off x="8704916" y="4297738"/>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C8AF0FEA-FAF8-4362-B1B2-7CE23F3307AA}"/>
                </a:ext>
              </a:extLst>
            </p:cNvPr>
            <p:cNvSpPr/>
            <p:nvPr/>
          </p:nvSpPr>
          <p:spPr>
            <a:xfrm>
              <a:off x="7498357" y="4898954"/>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 name="Straight Arrow Connector 75">
              <a:extLst>
                <a:ext uri="{FF2B5EF4-FFF2-40B4-BE49-F238E27FC236}">
                  <a16:creationId xmlns:a16="http://schemas.microsoft.com/office/drawing/2014/main" id="{B3C4B3F3-F4CC-4B88-BD22-B799F5EA5396}"/>
                </a:ext>
              </a:extLst>
            </p:cNvPr>
            <p:cNvCxnSpPr>
              <a:cxnSpLocks/>
              <a:stCxn id="68" idx="6"/>
              <a:endCxn id="73" idx="2"/>
            </p:cNvCxnSpPr>
            <p:nvPr/>
          </p:nvCxnSpPr>
          <p:spPr>
            <a:xfrm flipV="1">
              <a:off x="6866527" y="3818905"/>
              <a:ext cx="1147528" cy="118544"/>
            </a:xfrm>
            <a:prstGeom prst="straightConnector1">
              <a:avLst/>
            </a:prstGeom>
            <a:ln w="22225">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4D8229F5-7090-4EAE-9562-DBB12368C67D}"/>
                </a:ext>
              </a:extLst>
            </p:cNvPr>
            <p:cNvCxnSpPr>
              <a:cxnSpLocks/>
              <a:stCxn id="68" idx="5"/>
              <a:endCxn id="74" idx="2"/>
            </p:cNvCxnSpPr>
            <p:nvPr/>
          </p:nvCxnSpPr>
          <p:spPr>
            <a:xfrm>
              <a:off x="6853860" y="3971377"/>
              <a:ext cx="1851056" cy="374343"/>
            </a:xfrm>
            <a:prstGeom prst="straightConnector1">
              <a:avLst/>
            </a:prstGeom>
            <a:ln w="22225">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7F7AD79C-640A-4671-91D4-2ABC4225EB6F}"/>
                </a:ext>
              </a:extLst>
            </p:cNvPr>
            <p:cNvCxnSpPr>
              <a:cxnSpLocks/>
              <a:stCxn id="68" idx="5"/>
              <a:endCxn id="75" idx="1"/>
            </p:cNvCxnSpPr>
            <p:nvPr/>
          </p:nvCxnSpPr>
          <p:spPr>
            <a:xfrm>
              <a:off x="6853860" y="3971377"/>
              <a:ext cx="657164" cy="941631"/>
            </a:xfrm>
            <a:prstGeom prst="straightConnector1">
              <a:avLst/>
            </a:prstGeom>
            <a:ln w="22225">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sp>
          <p:nvSpPr>
            <p:cNvPr id="79" name="Oval 78">
              <a:extLst>
                <a:ext uri="{FF2B5EF4-FFF2-40B4-BE49-F238E27FC236}">
                  <a16:creationId xmlns:a16="http://schemas.microsoft.com/office/drawing/2014/main" id="{150ABDC7-BAB2-4E8A-9F4D-F4FD2CF99B2C}"/>
                </a:ext>
              </a:extLst>
            </p:cNvPr>
            <p:cNvSpPr/>
            <p:nvPr/>
          </p:nvSpPr>
          <p:spPr>
            <a:xfrm>
              <a:off x="6731366" y="4667948"/>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ED9E251A-5BB4-4D8C-8680-E3029767326F}"/>
                </a:ext>
              </a:extLst>
            </p:cNvPr>
            <p:cNvSpPr/>
            <p:nvPr/>
          </p:nvSpPr>
          <p:spPr>
            <a:xfrm>
              <a:off x="7572183" y="3569606"/>
              <a:ext cx="86493" cy="95964"/>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1" name="Straight Arrow Connector 80">
              <a:extLst>
                <a:ext uri="{FF2B5EF4-FFF2-40B4-BE49-F238E27FC236}">
                  <a16:creationId xmlns:a16="http://schemas.microsoft.com/office/drawing/2014/main" id="{6D2A4907-1CA6-4288-A79E-B9A4E4B28887}"/>
                </a:ext>
              </a:extLst>
            </p:cNvPr>
            <p:cNvCxnSpPr>
              <a:cxnSpLocks/>
              <a:stCxn id="68" idx="4"/>
              <a:endCxn id="79" idx="0"/>
            </p:cNvCxnSpPr>
            <p:nvPr/>
          </p:nvCxnSpPr>
          <p:spPr>
            <a:xfrm flipH="1">
              <a:off x="6774613" y="3985431"/>
              <a:ext cx="48668" cy="682517"/>
            </a:xfrm>
            <a:prstGeom prst="straightConnector1">
              <a:avLst/>
            </a:prstGeom>
            <a:ln w="22225">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72958AA7-47AE-49F8-AAF1-E11B99841F7B}"/>
                </a:ext>
              </a:extLst>
            </p:cNvPr>
            <p:cNvCxnSpPr>
              <a:cxnSpLocks/>
              <a:stCxn id="68" idx="7"/>
              <a:endCxn id="80" idx="2"/>
            </p:cNvCxnSpPr>
            <p:nvPr/>
          </p:nvCxnSpPr>
          <p:spPr>
            <a:xfrm flipV="1">
              <a:off x="6853860" y="3617588"/>
              <a:ext cx="718323" cy="285933"/>
            </a:xfrm>
            <a:prstGeom prst="straightConnector1">
              <a:avLst/>
            </a:prstGeom>
            <a:ln w="22225">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E04E76E2-79D9-498D-865B-4A89859B3F48}"/>
              </a:ext>
            </a:extLst>
          </p:cNvPr>
          <p:cNvGrpSpPr/>
          <p:nvPr/>
        </p:nvGrpSpPr>
        <p:grpSpPr>
          <a:xfrm>
            <a:off x="5858654" y="4369791"/>
            <a:ext cx="2391821" cy="1425312"/>
            <a:chOff x="6399588" y="5266875"/>
            <a:chExt cx="2391821" cy="1425312"/>
          </a:xfrm>
        </p:grpSpPr>
        <p:sp>
          <p:nvSpPr>
            <p:cNvPr id="86" name="Oval 85">
              <a:extLst>
                <a:ext uri="{FF2B5EF4-FFF2-40B4-BE49-F238E27FC236}">
                  <a16:creationId xmlns:a16="http://schemas.microsoft.com/office/drawing/2014/main" id="{F15EBA72-A65F-4E4B-8281-37012884BA0A}"/>
                </a:ext>
              </a:extLst>
            </p:cNvPr>
            <p:cNvSpPr/>
            <p:nvPr/>
          </p:nvSpPr>
          <p:spPr>
            <a:xfrm>
              <a:off x="6780034" y="5586736"/>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6489E1E8-372C-4D60-82C2-B98ED1A6676B}"/>
                </a:ext>
              </a:extLst>
            </p:cNvPr>
            <p:cNvSpPr txBox="1"/>
            <p:nvPr/>
          </p:nvSpPr>
          <p:spPr>
            <a:xfrm flipH="1">
              <a:off x="6399588" y="5325126"/>
              <a:ext cx="380446" cy="523220"/>
            </a:xfrm>
            <a:prstGeom prst="rect">
              <a:avLst/>
            </a:prstGeom>
            <a:noFill/>
          </p:spPr>
          <p:txBody>
            <a:bodyPr wrap="square" rtlCol="0">
              <a:spAutoFit/>
            </a:bodyPr>
            <a:lstStyle/>
            <a:p>
              <a:r>
                <a:rPr lang="en-US" sz="2800" b="1" i="1" dirty="0">
                  <a:latin typeface="+mj-lt"/>
                </a:rPr>
                <a:t>u</a:t>
              </a:r>
              <a:endParaRPr lang="en-US" b="1" i="1" baseline="-25000" dirty="0">
                <a:latin typeface="+mj-lt"/>
              </a:endParaRPr>
            </a:p>
          </p:txBody>
        </p:sp>
        <p:sp>
          <p:nvSpPr>
            <p:cNvPr id="88" name="Oval 87">
              <a:extLst>
                <a:ext uri="{FF2B5EF4-FFF2-40B4-BE49-F238E27FC236}">
                  <a16:creationId xmlns:a16="http://schemas.microsoft.com/office/drawing/2014/main" id="{526495B1-ACBB-4870-971C-BE1ECC91B5D7}"/>
                </a:ext>
              </a:extLst>
            </p:cNvPr>
            <p:cNvSpPr/>
            <p:nvPr/>
          </p:nvSpPr>
          <p:spPr>
            <a:xfrm>
              <a:off x="8014055" y="5468192"/>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3EC426CC-3923-451C-9CBF-0063CB88BC6C}"/>
                </a:ext>
              </a:extLst>
            </p:cNvPr>
            <p:cNvSpPr/>
            <p:nvPr/>
          </p:nvSpPr>
          <p:spPr>
            <a:xfrm>
              <a:off x="8704916" y="5995007"/>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F943A2FF-3D85-4920-9BE9-B7195677BF31}"/>
                </a:ext>
              </a:extLst>
            </p:cNvPr>
            <p:cNvSpPr/>
            <p:nvPr/>
          </p:nvSpPr>
          <p:spPr>
            <a:xfrm>
              <a:off x="7498357" y="6596223"/>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Arrow Connector 91">
              <a:extLst>
                <a:ext uri="{FF2B5EF4-FFF2-40B4-BE49-F238E27FC236}">
                  <a16:creationId xmlns:a16="http://schemas.microsoft.com/office/drawing/2014/main" id="{F63B3A0E-1704-47EE-9507-E819D5252BE2}"/>
                </a:ext>
              </a:extLst>
            </p:cNvPr>
            <p:cNvCxnSpPr>
              <a:cxnSpLocks/>
              <a:stCxn id="86" idx="6"/>
              <a:endCxn id="89" idx="2"/>
            </p:cNvCxnSpPr>
            <p:nvPr/>
          </p:nvCxnSpPr>
          <p:spPr>
            <a:xfrm>
              <a:off x="6866527" y="5634718"/>
              <a:ext cx="1838389" cy="408271"/>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sp>
          <p:nvSpPr>
            <p:cNvPr id="94" name="Oval 93">
              <a:extLst>
                <a:ext uri="{FF2B5EF4-FFF2-40B4-BE49-F238E27FC236}">
                  <a16:creationId xmlns:a16="http://schemas.microsoft.com/office/drawing/2014/main" id="{0868E88C-4936-47D5-AA51-DBD035DE03C3}"/>
                </a:ext>
              </a:extLst>
            </p:cNvPr>
            <p:cNvSpPr/>
            <p:nvPr/>
          </p:nvSpPr>
          <p:spPr>
            <a:xfrm>
              <a:off x="6731366" y="6365217"/>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C1757A3D-83D3-445A-9FDC-5358DDED4BBD}"/>
                </a:ext>
              </a:extLst>
            </p:cNvPr>
            <p:cNvSpPr/>
            <p:nvPr/>
          </p:nvSpPr>
          <p:spPr>
            <a:xfrm>
              <a:off x="7572183" y="5266875"/>
              <a:ext cx="86493" cy="95964"/>
            </a:xfrm>
            <a:prstGeom prst="ellipse">
              <a:avLst/>
            </a:prstGeom>
            <a:solidFill>
              <a:schemeClr val="accent5">
                <a:lumMod val="40000"/>
                <a:lumOff val="6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Arrow Connector 95">
              <a:extLst>
                <a:ext uri="{FF2B5EF4-FFF2-40B4-BE49-F238E27FC236}">
                  <a16:creationId xmlns:a16="http://schemas.microsoft.com/office/drawing/2014/main" id="{79E7735C-1184-44AC-A3F7-1BBA0F12896B}"/>
                </a:ext>
              </a:extLst>
            </p:cNvPr>
            <p:cNvCxnSpPr>
              <a:cxnSpLocks/>
              <a:stCxn id="86" idx="4"/>
              <a:endCxn id="94" idx="0"/>
            </p:cNvCxnSpPr>
            <p:nvPr/>
          </p:nvCxnSpPr>
          <p:spPr>
            <a:xfrm flipH="1">
              <a:off x="6774613" y="5682700"/>
              <a:ext cx="48668" cy="682517"/>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7EF604C3-1453-40A2-BF3C-47C5B7A5E066}"/>
                </a:ext>
              </a:extLst>
            </p:cNvPr>
            <p:cNvCxnSpPr>
              <a:cxnSpLocks/>
              <a:stCxn id="86" idx="7"/>
              <a:endCxn id="95" idx="2"/>
            </p:cNvCxnSpPr>
            <p:nvPr/>
          </p:nvCxnSpPr>
          <p:spPr>
            <a:xfrm flipV="1">
              <a:off x="6853860" y="5314857"/>
              <a:ext cx="718323" cy="285933"/>
            </a:xfrm>
            <a:prstGeom prst="straightConnector1">
              <a:avLst/>
            </a:prstGeom>
            <a:ln w="19050">
              <a:solidFill>
                <a:schemeClr val="accent1"/>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51C185A5-7F58-E058-CD65-4FA2304E4C4A}"/>
              </a:ext>
            </a:extLst>
          </p:cNvPr>
          <p:cNvSpPr txBox="1"/>
          <p:nvPr/>
        </p:nvSpPr>
        <p:spPr>
          <a:xfrm>
            <a:off x="1863074" y="5938458"/>
            <a:ext cx="7233630" cy="707886"/>
          </a:xfrm>
          <a:prstGeom prst="rect">
            <a:avLst/>
          </a:prstGeom>
          <a:noFill/>
          <a:ln>
            <a:solidFill>
              <a:schemeClr val="tx1"/>
            </a:solidFill>
          </a:ln>
        </p:spPr>
        <p:txBody>
          <a:bodyPr wrap="square" rtlCol="0">
            <a:spAutoFit/>
          </a:bodyPr>
          <a:lstStyle/>
          <a:p>
            <a:pPr algn="ctr"/>
            <a:r>
              <a:rPr lang="en-US" sz="2000" dirty="0"/>
              <a:t>Eager execution requires in-graph, which doubles memory footprint</a:t>
            </a:r>
          </a:p>
          <a:p>
            <a:pPr algn="ctr"/>
            <a:r>
              <a:rPr lang="en-US" sz="2000" dirty="0"/>
              <a:t>In practice, do lazily, to avoid in-graph and amortize cost better</a:t>
            </a:r>
            <a:endParaRPr lang="en-US" dirty="0"/>
          </a:p>
        </p:txBody>
      </p:sp>
    </p:spTree>
    <p:custDataLst>
      <p:tags r:id="rId1"/>
    </p:custDataLst>
    <p:extLst>
      <p:ext uri="{BB962C8B-B14F-4D97-AF65-F5344CB8AC3E}">
        <p14:creationId xmlns:p14="http://schemas.microsoft.com/office/powerpoint/2010/main" val="2331314767"/>
      </p:ext>
    </p:extLst>
  </p:cSld>
  <p:clrMapOvr>
    <a:masterClrMapping/>
  </p:clrMapOvr>
  <mc:AlternateContent xmlns:mc="http://schemas.openxmlformats.org/markup-compatibility/2006" xmlns:p14="http://schemas.microsoft.com/office/powerpoint/2010/main">
    <mc:Choice Requires="p14">
      <p:transition spd="slow" p14:dur="2000" advTm="34468"/>
    </mc:Choice>
    <mc:Fallback xmlns="">
      <p:transition spd="slow" advTm="344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7595F-E4F1-4A95-BF50-0A399A7AE2B6}"/>
              </a:ext>
            </a:extLst>
          </p:cNvPr>
          <p:cNvSpPr>
            <a:spLocks noGrp="1"/>
          </p:cNvSpPr>
          <p:nvPr>
            <p:ph type="title"/>
          </p:nvPr>
        </p:nvSpPr>
        <p:spPr/>
        <p:txBody>
          <a:bodyPr>
            <a:normAutofit/>
          </a:bodyPr>
          <a:lstStyle/>
          <a:p>
            <a:r>
              <a:rPr lang="en-US" sz="3600" dirty="0"/>
              <a:t>Recall stability</a:t>
            </a:r>
          </a:p>
        </p:txBody>
      </p:sp>
      <p:pic>
        <p:nvPicPr>
          <p:cNvPr id="5" name="Content Placeholder 4">
            <a:extLst>
              <a:ext uri="{FF2B5EF4-FFF2-40B4-BE49-F238E27FC236}">
                <a16:creationId xmlns:a16="http://schemas.microsoft.com/office/drawing/2014/main" id="{B989A5B7-49D6-49CD-B84C-9013303B66EB}"/>
              </a:ext>
            </a:extLst>
          </p:cNvPr>
          <p:cNvPicPr>
            <a:picLocks noGrp="1" noChangeAspect="1"/>
          </p:cNvPicPr>
          <p:nvPr>
            <p:ph idx="1"/>
          </p:nvPr>
        </p:nvPicPr>
        <p:blipFill>
          <a:blip r:embed="rId4"/>
          <a:stretch>
            <a:fillRect/>
          </a:stretch>
        </p:blipFill>
        <p:spPr>
          <a:xfrm>
            <a:off x="901217" y="2608356"/>
            <a:ext cx="5281252" cy="3181351"/>
          </a:xfrm>
        </p:spPr>
      </p:pic>
      <p:sp>
        <p:nvSpPr>
          <p:cNvPr id="3" name="Date Placeholder 2">
            <a:extLst>
              <a:ext uri="{FF2B5EF4-FFF2-40B4-BE49-F238E27FC236}">
                <a16:creationId xmlns:a16="http://schemas.microsoft.com/office/drawing/2014/main" id="{DC592D84-3519-49DD-B077-3D725776B98C}"/>
              </a:ext>
            </a:extLst>
          </p:cNvPr>
          <p:cNvSpPr>
            <a:spLocks noGrp="1"/>
          </p:cNvSpPr>
          <p:nvPr>
            <p:ph type="dt" sz="half" idx="10"/>
          </p:nvPr>
        </p:nvSpPr>
        <p:spPr/>
        <p:txBody>
          <a:bodyPr/>
          <a:lstStyle/>
          <a:p>
            <a:fld id="{3B37AA15-4A67-4551-AFD0-9DDA8C5C78EC}" type="datetime1">
              <a:rPr lang="en-US" smtClean="0"/>
              <a:t>12-Oct-22</a:t>
            </a:fld>
            <a:endParaRPr lang="en-US"/>
          </a:p>
        </p:txBody>
      </p:sp>
      <p:sp>
        <p:nvSpPr>
          <p:cNvPr id="9" name="Slide Number Placeholder 8">
            <a:extLst>
              <a:ext uri="{FF2B5EF4-FFF2-40B4-BE49-F238E27FC236}">
                <a16:creationId xmlns:a16="http://schemas.microsoft.com/office/drawing/2014/main" id="{312C0AFB-6B7C-408D-BACF-DCE4B7FE2EAF}"/>
              </a:ext>
            </a:extLst>
          </p:cNvPr>
          <p:cNvSpPr>
            <a:spLocks noGrp="1"/>
          </p:cNvSpPr>
          <p:nvPr>
            <p:ph type="sldNum" sz="quarter" idx="12"/>
          </p:nvPr>
        </p:nvSpPr>
        <p:spPr/>
        <p:txBody>
          <a:bodyPr>
            <a:normAutofit/>
          </a:bodyPr>
          <a:lstStyle/>
          <a:p>
            <a:fld id="{7BA31737-66ED-4538-8E4A-5B6F08D0267E}" type="slidenum">
              <a:rPr lang="en-US" smtClean="0"/>
              <a:t>22</a:t>
            </a:fld>
            <a:endParaRPr lang="en-US"/>
          </a:p>
        </p:txBody>
      </p:sp>
      <p:sp>
        <p:nvSpPr>
          <p:cNvPr id="6" name="TextBox 5">
            <a:extLst>
              <a:ext uri="{FF2B5EF4-FFF2-40B4-BE49-F238E27FC236}">
                <a16:creationId xmlns:a16="http://schemas.microsoft.com/office/drawing/2014/main" id="{344DE57E-52CA-479B-AD84-B0E78D023673}"/>
              </a:ext>
            </a:extLst>
          </p:cNvPr>
          <p:cNvSpPr txBox="1"/>
          <p:nvPr/>
        </p:nvSpPr>
        <p:spPr>
          <a:xfrm>
            <a:off x="814552" y="1476047"/>
            <a:ext cx="5367917" cy="923330"/>
          </a:xfrm>
          <a:prstGeom prst="rect">
            <a:avLst/>
          </a:prstGeom>
          <a:noFill/>
        </p:spPr>
        <p:txBody>
          <a:bodyPr wrap="square" rtlCol="0">
            <a:spAutoFit/>
          </a:bodyPr>
          <a:lstStyle/>
          <a:p>
            <a:pPr algn="ctr"/>
            <a:r>
              <a:rPr lang="en-US" dirty="0">
                <a:latin typeface="+mj-lt"/>
              </a:rPr>
              <a:t>Evolution of search recall of DiskANN </a:t>
            </a:r>
            <a:r>
              <a:rPr lang="en-US" sz="1800" b="1" i="1" dirty="0">
                <a:latin typeface="Consolas" panose="020B0609020204030204" pitchFamily="49" charset="0"/>
              </a:rPr>
              <a:t>(</a:t>
            </a:r>
            <a:r>
              <a:rPr lang="el-GR" b="1" i="1" dirty="0">
                <a:latin typeface="Consolas" panose="020B0609020204030204" pitchFamily="49" charset="0"/>
              </a:rPr>
              <a:t>α</a:t>
            </a:r>
            <a:r>
              <a:rPr lang="en-US" b="1" i="1" dirty="0">
                <a:latin typeface="Consolas" panose="020B0609020204030204" pitchFamily="49" charset="0"/>
              </a:rPr>
              <a:t>=1.2</a:t>
            </a:r>
            <a:r>
              <a:rPr lang="en-US" i="1" dirty="0">
                <a:latin typeface="Consolas" panose="020B0609020204030204" pitchFamily="49" charset="0"/>
              </a:rPr>
              <a:t>)</a:t>
            </a:r>
            <a:r>
              <a:rPr lang="en-US" b="1" i="1" dirty="0">
                <a:latin typeface="Consolas" panose="020B0609020204030204" pitchFamily="49" charset="0"/>
              </a:rPr>
              <a:t> </a:t>
            </a:r>
            <a:r>
              <a:rPr lang="en-US" dirty="0">
                <a:latin typeface="+mj-lt"/>
              </a:rPr>
              <a:t>over 50 cycles of deletion (</a:t>
            </a:r>
            <a:r>
              <a:rPr lang="en-US" b="1" dirty="0">
                <a:latin typeface="+mj-lt"/>
              </a:rPr>
              <a:t>right</a:t>
            </a:r>
            <a:r>
              <a:rPr lang="en-US" dirty="0">
                <a:latin typeface="+mj-lt"/>
              </a:rPr>
              <a:t>) and reinsertion (</a:t>
            </a:r>
            <a:r>
              <a:rPr lang="en-US" b="1" dirty="0">
                <a:latin typeface="+mj-lt"/>
              </a:rPr>
              <a:t>left</a:t>
            </a:r>
            <a:r>
              <a:rPr lang="en-US" dirty="0">
                <a:latin typeface="+mj-lt"/>
              </a:rPr>
              <a:t>) of 50%  of data for 3 datasets with varying search parameter. </a:t>
            </a:r>
          </a:p>
        </p:txBody>
      </p:sp>
      <p:pic>
        <p:nvPicPr>
          <p:cNvPr id="4" name="Picture 3">
            <a:extLst>
              <a:ext uri="{FF2B5EF4-FFF2-40B4-BE49-F238E27FC236}">
                <a16:creationId xmlns:a16="http://schemas.microsoft.com/office/drawing/2014/main" id="{BF034B8E-1327-47DC-8778-1A025AE79167}"/>
              </a:ext>
            </a:extLst>
          </p:cNvPr>
          <p:cNvPicPr>
            <a:picLocks noChangeAspect="1"/>
          </p:cNvPicPr>
          <p:nvPr/>
        </p:nvPicPr>
        <p:blipFill>
          <a:blip r:embed="rId5"/>
          <a:stretch>
            <a:fillRect/>
          </a:stretch>
        </p:blipFill>
        <p:spPr>
          <a:xfrm>
            <a:off x="6566263" y="2309813"/>
            <a:ext cx="4926745" cy="3181350"/>
          </a:xfrm>
          <a:prstGeom prst="rect">
            <a:avLst/>
          </a:prstGeom>
        </p:spPr>
      </p:pic>
      <p:sp>
        <p:nvSpPr>
          <p:cNvPr id="7" name="TextBox 6">
            <a:extLst>
              <a:ext uri="{FF2B5EF4-FFF2-40B4-BE49-F238E27FC236}">
                <a16:creationId xmlns:a16="http://schemas.microsoft.com/office/drawing/2014/main" id="{8FD4D1DF-3E04-4DA8-8515-DBF094195E9B}"/>
              </a:ext>
            </a:extLst>
          </p:cNvPr>
          <p:cNvSpPr txBox="1"/>
          <p:nvPr/>
        </p:nvSpPr>
        <p:spPr>
          <a:xfrm>
            <a:off x="6615113" y="1614547"/>
            <a:ext cx="5033962" cy="646331"/>
          </a:xfrm>
          <a:prstGeom prst="rect">
            <a:avLst/>
          </a:prstGeom>
          <a:noFill/>
        </p:spPr>
        <p:txBody>
          <a:bodyPr wrap="square" rtlCol="0">
            <a:spAutoFit/>
          </a:bodyPr>
          <a:lstStyle/>
          <a:p>
            <a:pPr algn="ctr"/>
            <a:r>
              <a:rPr lang="en-US" dirty="0">
                <a:latin typeface="+mj-lt"/>
              </a:rPr>
              <a:t>Same experiment with </a:t>
            </a:r>
            <a:r>
              <a:rPr lang="el-GR" b="1" i="1" dirty="0">
                <a:latin typeface="Consolas" panose="020B0609020204030204" pitchFamily="49" charset="0"/>
              </a:rPr>
              <a:t>α</a:t>
            </a:r>
            <a:r>
              <a:rPr lang="en-US" b="1" i="1" dirty="0">
                <a:latin typeface="Consolas" panose="020B0609020204030204" pitchFamily="49" charset="0"/>
              </a:rPr>
              <a:t>=1</a:t>
            </a:r>
          </a:p>
          <a:p>
            <a:pPr algn="ctr"/>
            <a:r>
              <a:rPr lang="en-US" dirty="0">
                <a:latin typeface="+mj-lt"/>
              </a:rPr>
              <a:t>Recall degrades over iterations</a:t>
            </a:r>
          </a:p>
        </p:txBody>
      </p:sp>
    </p:spTree>
    <p:custDataLst>
      <p:tags r:id="rId1"/>
    </p:custDataLst>
    <p:extLst>
      <p:ext uri="{BB962C8B-B14F-4D97-AF65-F5344CB8AC3E}">
        <p14:creationId xmlns:p14="http://schemas.microsoft.com/office/powerpoint/2010/main" val="1510367317"/>
      </p:ext>
    </p:extLst>
  </p:cSld>
  <p:clrMapOvr>
    <a:masterClrMapping/>
  </p:clrMapOvr>
  <mc:AlternateContent xmlns:mc="http://schemas.openxmlformats.org/markup-compatibility/2006" xmlns:p14="http://schemas.microsoft.com/office/powerpoint/2010/main">
    <mc:Choice Requires="p14">
      <p:transition spd="slow" p14:dur="2000" advTm="49886"/>
    </mc:Choice>
    <mc:Fallback xmlns="">
      <p:transition spd="slow" advTm="4988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263EF-E6EE-4A7D-A6CE-2E7F32E6214D}"/>
              </a:ext>
            </a:extLst>
          </p:cNvPr>
          <p:cNvSpPr>
            <a:spLocks noGrp="1"/>
          </p:cNvSpPr>
          <p:nvPr>
            <p:ph type="title"/>
          </p:nvPr>
        </p:nvSpPr>
        <p:spPr/>
        <p:txBody>
          <a:bodyPr>
            <a:normAutofit/>
          </a:bodyPr>
          <a:lstStyle/>
          <a:p>
            <a:r>
              <a:rPr lang="en-US" sz="4000" dirty="0"/>
              <a:t>Fresh-DiskANN System</a:t>
            </a:r>
          </a:p>
        </p:txBody>
      </p:sp>
      <p:sp>
        <p:nvSpPr>
          <p:cNvPr id="19" name="Content Placeholder 18">
            <a:extLst>
              <a:ext uri="{FF2B5EF4-FFF2-40B4-BE49-F238E27FC236}">
                <a16:creationId xmlns:a16="http://schemas.microsoft.com/office/drawing/2014/main" id="{E154820D-B31C-A695-73E0-FC9E331EAA61}"/>
              </a:ext>
            </a:extLst>
          </p:cNvPr>
          <p:cNvSpPr>
            <a:spLocks noGrp="1"/>
          </p:cNvSpPr>
          <p:nvPr>
            <p:ph idx="1"/>
          </p:nvPr>
        </p:nvSpPr>
        <p:spPr/>
        <p:txBody>
          <a:bodyPr/>
          <a:lstStyle/>
          <a:p>
            <a:endParaRPr lang="en-US" dirty="0"/>
          </a:p>
        </p:txBody>
      </p:sp>
      <p:sp>
        <p:nvSpPr>
          <p:cNvPr id="6" name="Date Placeholder 5">
            <a:extLst>
              <a:ext uri="{FF2B5EF4-FFF2-40B4-BE49-F238E27FC236}">
                <a16:creationId xmlns:a16="http://schemas.microsoft.com/office/drawing/2014/main" id="{2BFB45F5-E76C-418A-8D1D-3650C920C6CB}"/>
              </a:ext>
            </a:extLst>
          </p:cNvPr>
          <p:cNvSpPr>
            <a:spLocks noGrp="1"/>
          </p:cNvSpPr>
          <p:nvPr>
            <p:ph type="dt" sz="half" idx="10"/>
          </p:nvPr>
        </p:nvSpPr>
        <p:spPr/>
        <p:txBody>
          <a:bodyPr/>
          <a:lstStyle/>
          <a:p>
            <a:fld id="{44C1B4DC-E92C-4621-BADD-D0F7D3D77353}" type="datetime1">
              <a:rPr lang="en-US" smtClean="0"/>
              <a:t>12-Oct-22</a:t>
            </a:fld>
            <a:endParaRPr lang="en-US"/>
          </a:p>
        </p:txBody>
      </p:sp>
      <p:sp>
        <p:nvSpPr>
          <p:cNvPr id="11" name="Slide Number Placeholder 10">
            <a:extLst>
              <a:ext uri="{FF2B5EF4-FFF2-40B4-BE49-F238E27FC236}">
                <a16:creationId xmlns:a16="http://schemas.microsoft.com/office/drawing/2014/main" id="{7AC6342B-7F05-40B2-B1C3-F7865795312B}"/>
              </a:ext>
            </a:extLst>
          </p:cNvPr>
          <p:cNvSpPr>
            <a:spLocks noGrp="1"/>
          </p:cNvSpPr>
          <p:nvPr>
            <p:ph type="sldNum" sz="quarter" idx="12"/>
          </p:nvPr>
        </p:nvSpPr>
        <p:spPr/>
        <p:txBody>
          <a:bodyPr>
            <a:normAutofit/>
          </a:bodyPr>
          <a:lstStyle/>
          <a:p>
            <a:fld id="{7BA31737-66ED-4538-8E4A-5B6F08D0267E}" type="slidenum">
              <a:rPr lang="en-US" smtClean="0"/>
              <a:t>23</a:t>
            </a:fld>
            <a:endParaRPr lang="en-US"/>
          </a:p>
        </p:txBody>
      </p:sp>
      <p:sp>
        <p:nvSpPr>
          <p:cNvPr id="4" name="Cylinder 3">
            <a:extLst>
              <a:ext uri="{FF2B5EF4-FFF2-40B4-BE49-F238E27FC236}">
                <a16:creationId xmlns:a16="http://schemas.microsoft.com/office/drawing/2014/main" id="{1A10A3E1-70BC-4CBC-9063-A03835EDD467}"/>
              </a:ext>
            </a:extLst>
          </p:cNvPr>
          <p:cNvSpPr/>
          <p:nvPr/>
        </p:nvSpPr>
        <p:spPr>
          <a:xfrm>
            <a:off x="2290565" y="4731543"/>
            <a:ext cx="1933761" cy="1040607"/>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5" name="TextBox 4">
            <a:extLst>
              <a:ext uri="{FF2B5EF4-FFF2-40B4-BE49-F238E27FC236}">
                <a16:creationId xmlns:a16="http://schemas.microsoft.com/office/drawing/2014/main" id="{3B01276F-E0B1-42B7-9192-1302E3ADBFB9}"/>
              </a:ext>
            </a:extLst>
          </p:cNvPr>
          <p:cNvSpPr txBox="1"/>
          <p:nvPr/>
        </p:nvSpPr>
        <p:spPr>
          <a:xfrm>
            <a:off x="1156323" y="4901684"/>
            <a:ext cx="538930" cy="369332"/>
          </a:xfrm>
          <a:prstGeom prst="rect">
            <a:avLst/>
          </a:prstGeom>
          <a:noFill/>
        </p:spPr>
        <p:txBody>
          <a:bodyPr wrap="none" rtlCol="0">
            <a:spAutoFit/>
          </a:bodyPr>
          <a:lstStyle/>
          <a:p>
            <a:r>
              <a:rPr lang="en-US" dirty="0"/>
              <a:t>SSD</a:t>
            </a:r>
          </a:p>
        </p:txBody>
      </p:sp>
      <p:sp>
        <p:nvSpPr>
          <p:cNvPr id="7" name="TextBox 6">
            <a:extLst>
              <a:ext uri="{FF2B5EF4-FFF2-40B4-BE49-F238E27FC236}">
                <a16:creationId xmlns:a16="http://schemas.microsoft.com/office/drawing/2014/main" id="{162F01C3-BC89-4AA5-B19F-12E0D3E02A76}"/>
              </a:ext>
            </a:extLst>
          </p:cNvPr>
          <p:cNvSpPr txBox="1"/>
          <p:nvPr/>
        </p:nvSpPr>
        <p:spPr>
          <a:xfrm>
            <a:off x="909638" y="2448996"/>
            <a:ext cx="988925" cy="369332"/>
          </a:xfrm>
          <a:prstGeom prst="rect">
            <a:avLst/>
          </a:prstGeom>
          <a:noFill/>
        </p:spPr>
        <p:txBody>
          <a:bodyPr wrap="none" rtlCol="0">
            <a:spAutoFit/>
          </a:bodyPr>
          <a:lstStyle/>
          <a:p>
            <a:r>
              <a:rPr lang="en-US" dirty="0"/>
              <a:t>Memory</a:t>
            </a:r>
          </a:p>
        </p:txBody>
      </p:sp>
      <p:sp>
        <p:nvSpPr>
          <p:cNvPr id="8" name="TextBox 7">
            <a:extLst>
              <a:ext uri="{FF2B5EF4-FFF2-40B4-BE49-F238E27FC236}">
                <a16:creationId xmlns:a16="http://schemas.microsoft.com/office/drawing/2014/main" id="{02F8F173-2378-48DE-9A0C-4FF577249BDB}"/>
              </a:ext>
            </a:extLst>
          </p:cNvPr>
          <p:cNvSpPr txBox="1"/>
          <p:nvPr/>
        </p:nvSpPr>
        <p:spPr>
          <a:xfrm>
            <a:off x="2490788" y="2323625"/>
            <a:ext cx="2233304" cy="307777"/>
          </a:xfrm>
          <a:prstGeom prst="rect">
            <a:avLst/>
          </a:prstGeom>
          <a:noFill/>
          <a:ln>
            <a:solidFill>
              <a:schemeClr val="tx1"/>
            </a:solidFill>
          </a:ln>
        </p:spPr>
        <p:txBody>
          <a:bodyPr wrap="none" rtlCol="0">
            <a:spAutoFit/>
          </a:bodyPr>
          <a:lstStyle/>
          <a:p>
            <a:r>
              <a:rPr lang="en-US" sz="1400" b="1" dirty="0">
                <a:latin typeface="+mj-lt"/>
              </a:rPr>
              <a:t>RW-Short-Term Index</a:t>
            </a:r>
          </a:p>
        </p:txBody>
      </p:sp>
      <p:sp>
        <p:nvSpPr>
          <p:cNvPr id="10" name="TextBox 9">
            <a:extLst>
              <a:ext uri="{FF2B5EF4-FFF2-40B4-BE49-F238E27FC236}">
                <a16:creationId xmlns:a16="http://schemas.microsoft.com/office/drawing/2014/main" id="{A357B66F-CE6F-4404-8E4B-26CA50F07AFB}"/>
              </a:ext>
            </a:extLst>
          </p:cNvPr>
          <p:cNvSpPr txBox="1"/>
          <p:nvPr/>
        </p:nvSpPr>
        <p:spPr>
          <a:xfrm>
            <a:off x="2490788" y="3416855"/>
            <a:ext cx="2206053" cy="307777"/>
          </a:xfrm>
          <a:prstGeom prst="rect">
            <a:avLst/>
          </a:prstGeom>
          <a:noFill/>
          <a:ln>
            <a:solidFill>
              <a:schemeClr val="tx1"/>
            </a:solidFill>
          </a:ln>
        </p:spPr>
        <p:txBody>
          <a:bodyPr wrap="none" rtlCol="0">
            <a:spAutoFit/>
          </a:bodyPr>
          <a:lstStyle/>
          <a:p>
            <a:r>
              <a:rPr lang="en-US" sz="1400" b="1" dirty="0">
                <a:latin typeface="+mj-lt"/>
              </a:rPr>
              <a:t>RO-Short-Term Index</a:t>
            </a:r>
          </a:p>
        </p:txBody>
      </p:sp>
      <p:sp>
        <p:nvSpPr>
          <p:cNvPr id="12" name="TextBox 11">
            <a:extLst>
              <a:ext uri="{FF2B5EF4-FFF2-40B4-BE49-F238E27FC236}">
                <a16:creationId xmlns:a16="http://schemas.microsoft.com/office/drawing/2014/main" id="{084340DC-40F5-4ACC-824A-157F25AFA5E7}"/>
              </a:ext>
            </a:extLst>
          </p:cNvPr>
          <p:cNvSpPr txBox="1"/>
          <p:nvPr/>
        </p:nvSpPr>
        <p:spPr>
          <a:xfrm>
            <a:off x="2490788" y="2870240"/>
            <a:ext cx="2226308" cy="307777"/>
          </a:xfrm>
          <a:prstGeom prst="rect">
            <a:avLst/>
          </a:prstGeom>
          <a:noFill/>
          <a:ln>
            <a:solidFill>
              <a:schemeClr val="tx1"/>
            </a:solidFill>
          </a:ln>
        </p:spPr>
        <p:txBody>
          <a:bodyPr wrap="square" rtlCol="0">
            <a:spAutoFit/>
          </a:bodyPr>
          <a:lstStyle/>
          <a:p>
            <a:r>
              <a:rPr lang="en-US" sz="1400" b="1" dirty="0">
                <a:latin typeface="+mj-lt"/>
              </a:rPr>
              <a:t>RO-Short-Term Index</a:t>
            </a:r>
          </a:p>
        </p:txBody>
      </p:sp>
      <p:cxnSp>
        <p:nvCxnSpPr>
          <p:cNvPr id="14" name="Straight Connector 13">
            <a:extLst>
              <a:ext uri="{FF2B5EF4-FFF2-40B4-BE49-F238E27FC236}">
                <a16:creationId xmlns:a16="http://schemas.microsoft.com/office/drawing/2014/main" id="{F2441009-7389-4A1E-BC59-D60E9893F0C7}"/>
              </a:ext>
            </a:extLst>
          </p:cNvPr>
          <p:cNvCxnSpPr/>
          <p:nvPr/>
        </p:nvCxnSpPr>
        <p:spPr>
          <a:xfrm>
            <a:off x="3245546" y="3919537"/>
            <a:ext cx="0" cy="228600"/>
          </a:xfrm>
          <a:prstGeom prst="line">
            <a:avLst/>
          </a:prstGeom>
          <a:ln w="19050">
            <a:prstDash val="sysDot"/>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2F3EA6A-911B-4936-8602-1B3BE97620B8}"/>
              </a:ext>
            </a:extLst>
          </p:cNvPr>
          <p:cNvSpPr txBox="1"/>
          <p:nvPr/>
        </p:nvSpPr>
        <p:spPr>
          <a:xfrm>
            <a:off x="6229350" y="1740218"/>
            <a:ext cx="1081835" cy="369332"/>
          </a:xfrm>
          <a:prstGeom prst="rect">
            <a:avLst/>
          </a:prstGeom>
          <a:noFill/>
        </p:spPr>
        <p:txBody>
          <a:bodyPr wrap="none" rtlCol="0">
            <a:spAutoFit/>
          </a:bodyPr>
          <a:lstStyle/>
          <a:p>
            <a:r>
              <a:rPr lang="en-US" i="1" dirty="0"/>
              <a:t>Delete (v)</a:t>
            </a:r>
          </a:p>
        </p:txBody>
      </p:sp>
      <p:sp>
        <p:nvSpPr>
          <p:cNvPr id="17" name="TextBox 16">
            <a:extLst>
              <a:ext uri="{FF2B5EF4-FFF2-40B4-BE49-F238E27FC236}">
                <a16:creationId xmlns:a16="http://schemas.microsoft.com/office/drawing/2014/main" id="{30E38D6D-4967-468A-8167-2DCE3AB99B18}"/>
              </a:ext>
            </a:extLst>
          </p:cNvPr>
          <p:cNvSpPr txBox="1"/>
          <p:nvPr/>
        </p:nvSpPr>
        <p:spPr>
          <a:xfrm>
            <a:off x="2495035" y="1740218"/>
            <a:ext cx="2128837" cy="338554"/>
          </a:xfrm>
          <a:prstGeom prst="rect">
            <a:avLst/>
          </a:prstGeom>
          <a:noFill/>
          <a:ln>
            <a:solidFill>
              <a:schemeClr val="tx1"/>
            </a:solidFill>
          </a:ln>
        </p:spPr>
        <p:txBody>
          <a:bodyPr wrap="square" rtlCol="0">
            <a:spAutoFit/>
          </a:bodyPr>
          <a:lstStyle/>
          <a:p>
            <a:r>
              <a:rPr lang="en-US" sz="1600" b="1" dirty="0">
                <a:latin typeface="+mj-lt"/>
              </a:rPr>
              <a:t>Delete List</a:t>
            </a:r>
          </a:p>
        </p:txBody>
      </p:sp>
      <p:sp>
        <p:nvSpPr>
          <p:cNvPr id="18" name="Left Brace 17">
            <a:extLst>
              <a:ext uri="{FF2B5EF4-FFF2-40B4-BE49-F238E27FC236}">
                <a16:creationId xmlns:a16="http://schemas.microsoft.com/office/drawing/2014/main" id="{1233EFFE-67F9-46C8-9DB0-79F354534DE1}"/>
              </a:ext>
            </a:extLst>
          </p:cNvPr>
          <p:cNvSpPr/>
          <p:nvPr/>
        </p:nvSpPr>
        <p:spPr>
          <a:xfrm>
            <a:off x="2071688" y="1734781"/>
            <a:ext cx="161925" cy="2051406"/>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B3E6B8EA-81CE-4051-AA4C-4653891C5FDA}"/>
              </a:ext>
            </a:extLst>
          </p:cNvPr>
          <p:cNvCxnSpPr>
            <a:cxnSpLocks/>
            <a:stCxn id="15" idx="1"/>
            <a:endCxn id="17" idx="3"/>
          </p:cNvCxnSpPr>
          <p:nvPr/>
        </p:nvCxnSpPr>
        <p:spPr>
          <a:xfrm flipH="1" flipV="1">
            <a:off x="4623872" y="1909495"/>
            <a:ext cx="1605478" cy="15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FC21F3-B3BB-4EA4-A508-8DD1D7BF0702}"/>
              </a:ext>
            </a:extLst>
          </p:cNvPr>
          <p:cNvSpPr txBox="1"/>
          <p:nvPr/>
        </p:nvSpPr>
        <p:spPr>
          <a:xfrm>
            <a:off x="5064648" y="1571070"/>
            <a:ext cx="857927" cy="369332"/>
          </a:xfrm>
          <a:prstGeom prst="rect">
            <a:avLst/>
          </a:prstGeom>
          <a:noFill/>
        </p:spPr>
        <p:txBody>
          <a:bodyPr wrap="none" rtlCol="0">
            <a:spAutoFit/>
          </a:bodyPr>
          <a:lstStyle/>
          <a:p>
            <a:r>
              <a:rPr lang="en-US" dirty="0">
                <a:latin typeface="Abadi Extra Light" panose="020B0204020104020204" pitchFamily="34" charset="0"/>
              </a:rPr>
              <a:t>append</a:t>
            </a:r>
          </a:p>
        </p:txBody>
      </p:sp>
      <p:sp>
        <p:nvSpPr>
          <p:cNvPr id="25" name="TextBox 24">
            <a:extLst>
              <a:ext uri="{FF2B5EF4-FFF2-40B4-BE49-F238E27FC236}">
                <a16:creationId xmlns:a16="http://schemas.microsoft.com/office/drawing/2014/main" id="{481B142B-C525-49AD-BCAB-3E01A62A9B8A}"/>
              </a:ext>
            </a:extLst>
          </p:cNvPr>
          <p:cNvSpPr txBox="1"/>
          <p:nvPr/>
        </p:nvSpPr>
        <p:spPr>
          <a:xfrm>
            <a:off x="6229350" y="2322156"/>
            <a:ext cx="1081835" cy="369332"/>
          </a:xfrm>
          <a:prstGeom prst="rect">
            <a:avLst/>
          </a:prstGeom>
          <a:noFill/>
        </p:spPr>
        <p:txBody>
          <a:bodyPr wrap="square" rtlCol="0">
            <a:spAutoFit/>
          </a:bodyPr>
          <a:lstStyle/>
          <a:p>
            <a:r>
              <a:rPr lang="en-US" i="1" dirty="0"/>
              <a:t>Insert (v)</a:t>
            </a:r>
          </a:p>
        </p:txBody>
      </p:sp>
      <p:cxnSp>
        <p:nvCxnSpPr>
          <p:cNvPr id="26" name="Straight Arrow Connector 25">
            <a:extLst>
              <a:ext uri="{FF2B5EF4-FFF2-40B4-BE49-F238E27FC236}">
                <a16:creationId xmlns:a16="http://schemas.microsoft.com/office/drawing/2014/main" id="{CBE940E9-E177-4A95-9958-B1A0DF16DF95}"/>
              </a:ext>
            </a:extLst>
          </p:cNvPr>
          <p:cNvCxnSpPr>
            <a:cxnSpLocks/>
            <a:stCxn id="25" idx="1"/>
            <a:endCxn id="8" idx="3"/>
          </p:cNvCxnSpPr>
          <p:nvPr/>
        </p:nvCxnSpPr>
        <p:spPr>
          <a:xfrm flipH="1" flipV="1">
            <a:off x="4724092" y="2477514"/>
            <a:ext cx="1505258" cy="293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E657600-EDF2-4A72-A29A-4D83A0BDC308}"/>
              </a:ext>
            </a:extLst>
          </p:cNvPr>
          <p:cNvSpPr txBox="1"/>
          <p:nvPr/>
        </p:nvSpPr>
        <p:spPr>
          <a:xfrm>
            <a:off x="5104724" y="2158843"/>
            <a:ext cx="857927" cy="369332"/>
          </a:xfrm>
          <a:prstGeom prst="rect">
            <a:avLst/>
          </a:prstGeom>
          <a:noFill/>
        </p:spPr>
        <p:txBody>
          <a:bodyPr wrap="square" rtlCol="0">
            <a:spAutoFit/>
          </a:bodyPr>
          <a:lstStyle/>
          <a:p>
            <a:r>
              <a:rPr lang="en-US" dirty="0">
                <a:latin typeface="Abadi Extra Light" panose="020B0204020104020204" pitchFamily="34" charset="0"/>
              </a:rPr>
              <a:t>Insert</a:t>
            </a:r>
          </a:p>
        </p:txBody>
      </p:sp>
      <p:sp>
        <p:nvSpPr>
          <p:cNvPr id="32" name="TextBox 31">
            <a:extLst>
              <a:ext uri="{FF2B5EF4-FFF2-40B4-BE49-F238E27FC236}">
                <a16:creationId xmlns:a16="http://schemas.microsoft.com/office/drawing/2014/main" id="{2BE85EE5-63FB-456A-A1EF-7B7D60F21DCD}"/>
              </a:ext>
            </a:extLst>
          </p:cNvPr>
          <p:cNvSpPr txBox="1"/>
          <p:nvPr/>
        </p:nvSpPr>
        <p:spPr>
          <a:xfrm>
            <a:off x="6264664" y="2870240"/>
            <a:ext cx="1107996" cy="369332"/>
          </a:xfrm>
          <a:prstGeom prst="rect">
            <a:avLst/>
          </a:prstGeom>
          <a:noFill/>
        </p:spPr>
        <p:txBody>
          <a:bodyPr wrap="none" rtlCol="0">
            <a:spAutoFit/>
          </a:bodyPr>
          <a:lstStyle/>
          <a:p>
            <a:r>
              <a:rPr lang="en-US" i="1" dirty="0"/>
              <a:t>Search (v)</a:t>
            </a:r>
          </a:p>
        </p:txBody>
      </p:sp>
      <p:cxnSp>
        <p:nvCxnSpPr>
          <p:cNvPr id="33" name="Straight Arrow Connector 32">
            <a:extLst>
              <a:ext uri="{FF2B5EF4-FFF2-40B4-BE49-F238E27FC236}">
                <a16:creationId xmlns:a16="http://schemas.microsoft.com/office/drawing/2014/main" id="{15654700-C8EF-44C8-A3DF-82EFD9A18694}"/>
              </a:ext>
            </a:extLst>
          </p:cNvPr>
          <p:cNvCxnSpPr>
            <a:cxnSpLocks/>
            <a:stCxn id="32" idx="1"/>
            <a:endCxn id="12" idx="3"/>
          </p:cNvCxnSpPr>
          <p:nvPr/>
        </p:nvCxnSpPr>
        <p:spPr>
          <a:xfrm flipH="1" flipV="1">
            <a:off x="4717096" y="3024129"/>
            <a:ext cx="1547568" cy="307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B18BB837-3AEF-4699-9268-A5DF818C914A}"/>
              </a:ext>
            </a:extLst>
          </p:cNvPr>
          <p:cNvCxnSpPr>
            <a:cxnSpLocks/>
            <a:stCxn id="32" idx="1"/>
            <a:endCxn id="8" idx="3"/>
          </p:cNvCxnSpPr>
          <p:nvPr/>
        </p:nvCxnSpPr>
        <p:spPr>
          <a:xfrm flipH="1" flipV="1">
            <a:off x="4724092" y="2477514"/>
            <a:ext cx="1540572" cy="5773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8036319-BC08-4F1B-8D3F-C4402B0A6BF3}"/>
              </a:ext>
            </a:extLst>
          </p:cNvPr>
          <p:cNvCxnSpPr>
            <a:cxnSpLocks/>
            <a:stCxn id="32" idx="1"/>
            <a:endCxn id="17" idx="3"/>
          </p:cNvCxnSpPr>
          <p:nvPr/>
        </p:nvCxnSpPr>
        <p:spPr>
          <a:xfrm flipH="1" flipV="1">
            <a:off x="4623872" y="1909495"/>
            <a:ext cx="1640792" cy="11454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91E83940-671E-4C69-98C0-9E4EC75EA32F}"/>
              </a:ext>
            </a:extLst>
          </p:cNvPr>
          <p:cNvCxnSpPr>
            <a:cxnSpLocks/>
            <a:stCxn id="32" idx="1"/>
            <a:endCxn id="4" idx="4"/>
          </p:cNvCxnSpPr>
          <p:nvPr/>
        </p:nvCxnSpPr>
        <p:spPr>
          <a:xfrm flipH="1">
            <a:off x="4224326" y="3054906"/>
            <a:ext cx="2040338" cy="21969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260C8068-4426-4B20-BD64-D1A9E91DFFF7}"/>
              </a:ext>
            </a:extLst>
          </p:cNvPr>
          <p:cNvSpPr txBox="1"/>
          <p:nvPr/>
        </p:nvSpPr>
        <p:spPr>
          <a:xfrm>
            <a:off x="6264664" y="3416855"/>
            <a:ext cx="1047531" cy="369332"/>
          </a:xfrm>
          <a:prstGeom prst="rect">
            <a:avLst/>
          </a:prstGeom>
          <a:noFill/>
        </p:spPr>
        <p:txBody>
          <a:bodyPr wrap="none" rtlCol="0">
            <a:spAutoFit/>
          </a:bodyPr>
          <a:lstStyle/>
          <a:p>
            <a:r>
              <a:rPr lang="en-US" i="1" dirty="0"/>
              <a:t>Snapshot</a:t>
            </a:r>
          </a:p>
        </p:txBody>
      </p:sp>
      <p:sp>
        <p:nvSpPr>
          <p:cNvPr id="52" name="TextBox 51">
            <a:extLst>
              <a:ext uri="{FF2B5EF4-FFF2-40B4-BE49-F238E27FC236}">
                <a16:creationId xmlns:a16="http://schemas.microsoft.com/office/drawing/2014/main" id="{A89EF1AA-8BFD-4233-9CD0-FC402F67F84D}"/>
              </a:ext>
            </a:extLst>
          </p:cNvPr>
          <p:cNvSpPr txBox="1"/>
          <p:nvPr/>
        </p:nvSpPr>
        <p:spPr>
          <a:xfrm>
            <a:off x="2483792" y="2319199"/>
            <a:ext cx="2233304" cy="307777"/>
          </a:xfrm>
          <a:prstGeom prst="rect">
            <a:avLst/>
          </a:prstGeom>
          <a:noFill/>
          <a:ln>
            <a:solidFill>
              <a:schemeClr val="tx1"/>
            </a:solidFill>
          </a:ln>
        </p:spPr>
        <p:txBody>
          <a:bodyPr wrap="none" rtlCol="0">
            <a:spAutoFit/>
          </a:bodyPr>
          <a:lstStyle/>
          <a:p>
            <a:r>
              <a:rPr lang="en-US" sz="1400" b="1" dirty="0">
                <a:latin typeface="+mj-lt"/>
              </a:rPr>
              <a:t>RW-Short-Term Index</a:t>
            </a:r>
          </a:p>
        </p:txBody>
      </p:sp>
      <p:sp>
        <p:nvSpPr>
          <p:cNvPr id="53" name="TextBox 52">
            <a:extLst>
              <a:ext uri="{FF2B5EF4-FFF2-40B4-BE49-F238E27FC236}">
                <a16:creationId xmlns:a16="http://schemas.microsoft.com/office/drawing/2014/main" id="{7946C10E-19C2-48DC-9766-0F239EE34CB5}"/>
              </a:ext>
            </a:extLst>
          </p:cNvPr>
          <p:cNvSpPr txBox="1"/>
          <p:nvPr/>
        </p:nvSpPr>
        <p:spPr>
          <a:xfrm>
            <a:off x="6264664" y="3990221"/>
            <a:ext cx="800219" cy="369332"/>
          </a:xfrm>
          <a:prstGeom prst="rect">
            <a:avLst/>
          </a:prstGeom>
          <a:noFill/>
        </p:spPr>
        <p:txBody>
          <a:bodyPr wrap="none" rtlCol="0">
            <a:spAutoFit/>
          </a:bodyPr>
          <a:lstStyle/>
          <a:p>
            <a:r>
              <a:rPr lang="en-US" i="1" dirty="0"/>
              <a:t>Merge</a:t>
            </a:r>
          </a:p>
        </p:txBody>
      </p:sp>
      <p:sp>
        <p:nvSpPr>
          <p:cNvPr id="54" name="TextBox 53">
            <a:extLst>
              <a:ext uri="{FF2B5EF4-FFF2-40B4-BE49-F238E27FC236}">
                <a16:creationId xmlns:a16="http://schemas.microsoft.com/office/drawing/2014/main" id="{AFCA90C0-7B8A-44BE-9788-4A6310DEE2D7}"/>
              </a:ext>
            </a:extLst>
          </p:cNvPr>
          <p:cNvSpPr txBox="1"/>
          <p:nvPr/>
        </p:nvSpPr>
        <p:spPr>
          <a:xfrm>
            <a:off x="2624739" y="5038725"/>
            <a:ext cx="1217789" cy="523220"/>
          </a:xfrm>
          <a:prstGeom prst="rect">
            <a:avLst/>
          </a:prstGeom>
          <a:noFill/>
        </p:spPr>
        <p:txBody>
          <a:bodyPr wrap="square" rtlCol="0">
            <a:spAutoFit/>
          </a:bodyPr>
          <a:lstStyle/>
          <a:p>
            <a:pPr algn="ctr"/>
            <a:r>
              <a:rPr lang="en-US" sz="1400" dirty="0">
                <a:latin typeface="+mj-lt"/>
              </a:rPr>
              <a:t>Long-Term Index</a:t>
            </a:r>
          </a:p>
        </p:txBody>
      </p:sp>
      <p:sp>
        <p:nvSpPr>
          <p:cNvPr id="56" name="TextBox 55">
            <a:extLst>
              <a:ext uri="{FF2B5EF4-FFF2-40B4-BE49-F238E27FC236}">
                <a16:creationId xmlns:a16="http://schemas.microsoft.com/office/drawing/2014/main" id="{0EFF00DB-066B-4A43-9632-A95A8A87BF63}"/>
              </a:ext>
            </a:extLst>
          </p:cNvPr>
          <p:cNvSpPr txBox="1"/>
          <p:nvPr/>
        </p:nvSpPr>
        <p:spPr>
          <a:xfrm>
            <a:off x="2648551" y="5038724"/>
            <a:ext cx="1217789" cy="738664"/>
          </a:xfrm>
          <a:prstGeom prst="rect">
            <a:avLst/>
          </a:prstGeom>
          <a:noFill/>
        </p:spPr>
        <p:txBody>
          <a:bodyPr wrap="square" rtlCol="0">
            <a:spAutoFit/>
          </a:bodyPr>
          <a:lstStyle/>
          <a:p>
            <a:pPr algn="ctr"/>
            <a:r>
              <a:rPr lang="en-US" sz="1400" b="1" dirty="0">
                <a:latin typeface="+mj-lt"/>
              </a:rPr>
              <a:t>New Long-Term Index</a:t>
            </a:r>
          </a:p>
        </p:txBody>
      </p:sp>
      <p:sp>
        <p:nvSpPr>
          <p:cNvPr id="57" name="TextBox 56">
            <a:extLst>
              <a:ext uri="{FF2B5EF4-FFF2-40B4-BE49-F238E27FC236}">
                <a16:creationId xmlns:a16="http://schemas.microsoft.com/office/drawing/2014/main" id="{5CECB953-90B2-47D4-9DC2-3335ED1FFA69}"/>
              </a:ext>
            </a:extLst>
          </p:cNvPr>
          <p:cNvSpPr txBox="1"/>
          <p:nvPr/>
        </p:nvSpPr>
        <p:spPr>
          <a:xfrm>
            <a:off x="7018305" y="3712450"/>
            <a:ext cx="5030023" cy="1754326"/>
          </a:xfrm>
          <a:prstGeom prst="rect">
            <a:avLst/>
          </a:prstGeom>
          <a:noFill/>
        </p:spPr>
        <p:txBody>
          <a:bodyPr wrap="square" rtlCol="0">
            <a:spAutoFit/>
          </a:bodyPr>
          <a:lstStyle/>
          <a:p>
            <a:endParaRPr lang="en-US" dirty="0"/>
          </a:p>
          <a:p>
            <a:r>
              <a:rPr lang="en-US" dirty="0"/>
              <a:t>: 2-pass streaming algorithm</a:t>
            </a:r>
          </a:p>
          <a:p>
            <a:endParaRPr lang="en-US" dirty="0"/>
          </a:p>
          <a:p>
            <a:pPr marL="285750" indent="-285750">
              <a:buFont typeface="Arial" panose="020B0604020202020204" pitchFamily="34" charset="0"/>
              <a:buChar char="•"/>
            </a:pPr>
            <a:r>
              <a:rPr lang="en-US" dirty="0"/>
              <a:t>DRAM footprint proportional to #new points, not overall index</a:t>
            </a:r>
          </a:p>
          <a:p>
            <a:pPr marL="285750" indent="-285750">
              <a:buFont typeface="Arial" panose="020B0604020202020204" pitchFamily="34" charset="0"/>
              <a:buChar char="•"/>
            </a:pPr>
            <a:r>
              <a:rPr lang="en-US" dirty="0"/>
              <a:t>Periodically invoked in the background</a:t>
            </a:r>
          </a:p>
        </p:txBody>
      </p:sp>
      <p:grpSp>
        <p:nvGrpSpPr>
          <p:cNvPr id="3" name="Group 2">
            <a:extLst>
              <a:ext uri="{FF2B5EF4-FFF2-40B4-BE49-F238E27FC236}">
                <a16:creationId xmlns:a16="http://schemas.microsoft.com/office/drawing/2014/main" id="{10E7FE06-79C3-4BC1-BA3D-80F77164282B}"/>
              </a:ext>
            </a:extLst>
          </p:cNvPr>
          <p:cNvGrpSpPr/>
          <p:nvPr/>
        </p:nvGrpSpPr>
        <p:grpSpPr>
          <a:xfrm>
            <a:off x="2496336" y="1742733"/>
            <a:ext cx="2233304" cy="889405"/>
            <a:chOff x="8198425" y="2158843"/>
            <a:chExt cx="2233304" cy="889405"/>
          </a:xfrm>
        </p:grpSpPr>
        <p:sp>
          <p:nvSpPr>
            <p:cNvPr id="29" name="TextBox 28">
              <a:extLst>
                <a:ext uri="{FF2B5EF4-FFF2-40B4-BE49-F238E27FC236}">
                  <a16:creationId xmlns:a16="http://schemas.microsoft.com/office/drawing/2014/main" id="{169B5962-D021-4779-A88F-F3524516B8AA}"/>
                </a:ext>
              </a:extLst>
            </p:cNvPr>
            <p:cNvSpPr txBox="1"/>
            <p:nvPr/>
          </p:nvSpPr>
          <p:spPr>
            <a:xfrm>
              <a:off x="8198425" y="2740471"/>
              <a:ext cx="2233304" cy="307777"/>
            </a:xfrm>
            <a:prstGeom prst="rect">
              <a:avLst/>
            </a:prstGeom>
            <a:noFill/>
            <a:ln>
              <a:solidFill>
                <a:schemeClr val="tx1"/>
              </a:solidFill>
            </a:ln>
          </p:spPr>
          <p:txBody>
            <a:bodyPr wrap="none" rtlCol="0">
              <a:spAutoFit/>
            </a:bodyPr>
            <a:lstStyle/>
            <a:p>
              <a:r>
                <a:rPr lang="en-US" sz="1400" b="1" dirty="0">
                  <a:latin typeface="+mj-lt"/>
                </a:rPr>
                <a:t>RW-Short-Term Index</a:t>
              </a:r>
            </a:p>
          </p:txBody>
        </p:sp>
        <p:sp>
          <p:nvSpPr>
            <p:cNvPr id="30" name="TextBox 29">
              <a:extLst>
                <a:ext uri="{FF2B5EF4-FFF2-40B4-BE49-F238E27FC236}">
                  <a16:creationId xmlns:a16="http://schemas.microsoft.com/office/drawing/2014/main" id="{A2BA2C0E-BE95-491A-9986-D5B0F72DFB56}"/>
                </a:ext>
              </a:extLst>
            </p:cNvPr>
            <p:cNvSpPr txBox="1"/>
            <p:nvPr/>
          </p:nvSpPr>
          <p:spPr>
            <a:xfrm>
              <a:off x="8198425" y="2158843"/>
              <a:ext cx="2128837" cy="338554"/>
            </a:xfrm>
            <a:prstGeom prst="rect">
              <a:avLst/>
            </a:prstGeom>
            <a:noFill/>
            <a:ln>
              <a:solidFill>
                <a:schemeClr val="tx1"/>
              </a:solidFill>
            </a:ln>
          </p:spPr>
          <p:txBody>
            <a:bodyPr wrap="square" rtlCol="0">
              <a:spAutoFit/>
            </a:bodyPr>
            <a:lstStyle/>
            <a:p>
              <a:r>
                <a:rPr lang="en-US" sz="1600" b="1" dirty="0">
                  <a:latin typeface="+mj-lt"/>
                </a:rPr>
                <a:t>Delete List</a:t>
              </a:r>
            </a:p>
          </p:txBody>
        </p:sp>
      </p:grpSp>
    </p:spTree>
    <p:custDataLst>
      <p:tags r:id="rId1"/>
    </p:custDataLst>
    <p:extLst>
      <p:ext uri="{BB962C8B-B14F-4D97-AF65-F5344CB8AC3E}">
        <p14:creationId xmlns:p14="http://schemas.microsoft.com/office/powerpoint/2010/main" val="1851893529"/>
      </p:ext>
    </p:extLst>
  </p:cSld>
  <p:clrMapOvr>
    <a:masterClrMapping/>
  </p:clrMapOvr>
  <mc:AlternateContent xmlns:mc="http://schemas.openxmlformats.org/markup-compatibility/2006" xmlns:p14="http://schemas.microsoft.com/office/powerpoint/2010/main">
    <mc:Choice Requires="p14">
      <p:transition spd="slow" p14:dur="2000" advTm="91101"/>
    </mc:Choice>
    <mc:Fallback xmlns="">
      <p:transition spd="slow" advTm="911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grpId="0" nodeType="clickEffect">
                                  <p:stCondLst>
                                    <p:cond delay="0"/>
                                  </p:stCondLst>
                                  <p:childTnLst>
                                    <p:animEffect transition="out" filter="fade">
                                      <p:cBhvr>
                                        <p:cTn id="38" dur="500"/>
                                        <p:tgtEl>
                                          <p:spTgt spid="8"/>
                                        </p:tgtEl>
                                      </p:cBhvr>
                                    </p:animEffect>
                                    <p:set>
                                      <p:cBhvr>
                                        <p:cTn id="39" dur="1" fill="hold">
                                          <p:stCondLst>
                                            <p:cond delay="499"/>
                                          </p:stCondLst>
                                        </p:cTn>
                                        <p:tgtEl>
                                          <p:spTgt spid="8"/>
                                        </p:tgtEl>
                                        <p:attrNameLst>
                                          <p:attrName>style.visibility</p:attrName>
                                        </p:attrNameLst>
                                      </p:cBhvr>
                                      <p:to>
                                        <p:strVal val="hidden"/>
                                      </p:to>
                                    </p:set>
                                  </p:childTnLst>
                                </p:cTn>
                              </p:par>
                              <p:par>
                                <p:cTn id="40" presetID="10"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fade">
                                      <p:cBhvr>
                                        <p:cTn id="47" dur="500"/>
                                        <p:tgtEl>
                                          <p:spTgt spid="52"/>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5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22" presetClass="exit" presetSubtype="4" fill="hold" grpId="0" nodeType="clickEffect">
                                  <p:stCondLst>
                                    <p:cond delay="0"/>
                                  </p:stCondLst>
                                  <p:childTnLst>
                                    <p:animEffect transition="out" filter="wipe(down)">
                                      <p:cBhvr>
                                        <p:cTn id="55" dur="500"/>
                                        <p:tgtEl>
                                          <p:spTgt spid="17"/>
                                        </p:tgtEl>
                                      </p:cBhvr>
                                    </p:animEffect>
                                    <p:set>
                                      <p:cBhvr>
                                        <p:cTn id="56" dur="1" fill="hold">
                                          <p:stCondLst>
                                            <p:cond delay="499"/>
                                          </p:stCondLst>
                                        </p:cTn>
                                        <p:tgtEl>
                                          <p:spTgt spid="17"/>
                                        </p:tgtEl>
                                        <p:attrNameLst>
                                          <p:attrName>style.visibility</p:attrName>
                                        </p:attrNameLst>
                                      </p:cBhvr>
                                      <p:to>
                                        <p:strVal val="hidden"/>
                                      </p:to>
                                    </p:set>
                                  </p:childTnLst>
                                </p:cTn>
                              </p:par>
                              <p:par>
                                <p:cTn id="57" presetID="22" presetClass="exit" presetSubtype="4" fill="hold" grpId="0" nodeType="withEffect">
                                  <p:stCondLst>
                                    <p:cond delay="0"/>
                                  </p:stCondLst>
                                  <p:childTnLst>
                                    <p:animEffect transition="out" filter="wipe(down)">
                                      <p:cBhvr>
                                        <p:cTn id="58" dur="500"/>
                                        <p:tgtEl>
                                          <p:spTgt spid="12"/>
                                        </p:tgtEl>
                                      </p:cBhvr>
                                    </p:animEffect>
                                    <p:set>
                                      <p:cBhvr>
                                        <p:cTn id="59" dur="1" fill="hold">
                                          <p:stCondLst>
                                            <p:cond delay="499"/>
                                          </p:stCondLst>
                                        </p:cTn>
                                        <p:tgtEl>
                                          <p:spTgt spid="12"/>
                                        </p:tgtEl>
                                        <p:attrNameLst>
                                          <p:attrName>style.visibility</p:attrName>
                                        </p:attrNameLst>
                                      </p:cBhvr>
                                      <p:to>
                                        <p:strVal val="hidden"/>
                                      </p:to>
                                    </p:set>
                                  </p:childTnLst>
                                </p:cTn>
                              </p:par>
                              <p:par>
                                <p:cTn id="60" presetID="22" presetClass="exit" presetSubtype="4" fill="hold" grpId="0" nodeType="withEffect">
                                  <p:stCondLst>
                                    <p:cond delay="0"/>
                                  </p:stCondLst>
                                  <p:childTnLst>
                                    <p:animEffect transition="out" filter="wipe(down)">
                                      <p:cBhvr>
                                        <p:cTn id="61" dur="500"/>
                                        <p:tgtEl>
                                          <p:spTgt spid="54"/>
                                        </p:tgtEl>
                                      </p:cBhvr>
                                    </p:animEffect>
                                    <p:set>
                                      <p:cBhvr>
                                        <p:cTn id="62" dur="1" fill="hold">
                                          <p:stCondLst>
                                            <p:cond delay="499"/>
                                          </p:stCondLst>
                                        </p:cTn>
                                        <p:tgtEl>
                                          <p:spTgt spid="54"/>
                                        </p:tgtEl>
                                        <p:attrNameLst>
                                          <p:attrName>style.visibility</p:attrName>
                                        </p:attrNameLst>
                                      </p:cBhvr>
                                      <p:to>
                                        <p:strVal val="hidden"/>
                                      </p:to>
                                    </p:set>
                                  </p:childTnLst>
                                </p:cTn>
                              </p:par>
                              <p:par>
                                <p:cTn id="63" presetID="22" presetClass="exit" presetSubtype="4" fill="hold" grpId="1" nodeType="withEffect">
                                  <p:stCondLst>
                                    <p:cond delay="0"/>
                                  </p:stCondLst>
                                  <p:childTnLst>
                                    <p:animEffect transition="out" filter="wipe(down)">
                                      <p:cBhvr>
                                        <p:cTn id="64" dur="500"/>
                                        <p:tgtEl>
                                          <p:spTgt spid="52"/>
                                        </p:tgtEl>
                                      </p:cBhvr>
                                    </p:animEffect>
                                    <p:set>
                                      <p:cBhvr>
                                        <p:cTn id="65" dur="1" fill="hold">
                                          <p:stCondLst>
                                            <p:cond delay="499"/>
                                          </p:stCondLst>
                                        </p:cTn>
                                        <p:tgtEl>
                                          <p:spTgt spid="52"/>
                                        </p:tgtEl>
                                        <p:attrNameLst>
                                          <p:attrName>style.visibility</p:attrName>
                                        </p:attrNameLst>
                                      </p:cBhvr>
                                      <p:to>
                                        <p:strVal val="hidden"/>
                                      </p:to>
                                    </p:set>
                                  </p:childTnLst>
                                </p:cTn>
                              </p:par>
                              <p:par>
                                <p:cTn id="66" presetID="22" presetClass="exit" presetSubtype="4" fill="hold" grpId="1" nodeType="withEffect">
                                  <p:stCondLst>
                                    <p:cond delay="0"/>
                                  </p:stCondLst>
                                  <p:childTnLst>
                                    <p:animEffect transition="out" filter="wipe(down)">
                                      <p:cBhvr>
                                        <p:cTn id="67" dur="500"/>
                                        <p:tgtEl>
                                          <p:spTgt spid="10"/>
                                        </p:tgtEl>
                                      </p:cBhvr>
                                    </p:animEffect>
                                    <p:set>
                                      <p:cBhvr>
                                        <p:cTn id="68" dur="1" fill="hold">
                                          <p:stCondLst>
                                            <p:cond delay="499"/>
                                          </p:stCondLst>
                                        </p:cTn>
                                        <p:tgtEl>
                                          <p:spTgt spid="10"/>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56"/>
                                        </p:tgtEl>
                                        <p:attrNameLst>
                                          <p:attrName>style.visibility</p:attrName>
                                        </p:attrNameLst>
                                      </p:cBhvr>
                                      <p:to>
                                        <p:strVal val="visible"/>
                                      </p:to>
                                    </p:set>
                                    <p:anim calcmode="lin" valueType="num">
                                      <p:cBhvr additive="base">
                                        <p:cTn id="73" dur="500" fill="hold"/>
                                        <p:tgtEl>
                                          <p:spTgt spid="56"/>
                                        </p:tgtEl>
                                        <p:attrNameLst>
                                          <p:attrName>ppt_x</p:attrName>
                                        </p:attrNameLst>
                                      </p:cBhvr>
                                      <p:tavLst>
                                        <p:tav tm="0">
                                          <p:val>
                                            <p:strVal val="#ppt_x"/>
                                          </p:val>
                                        </p:tav>
                                        <p:tav tm="100000">
                                          <p:val>
                                            <p:strVal val="#ppt_x"/>
                                          </p:val>
                                        </p:tav>
                                      </p:tavLst>
                                    </p:anim>
                                    <p:anim calcmode="lin" valueType="num">
                                      <p:cBhvr additive="base">
                                        <p:cTn id="74"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0" grpId="1" animBg="1"/>
      <p:bldP spid="12" grpId="0" animBg="1"/>
      <p:bldP spid="15" grpId="0"/>
      <p:bldP spid="17" grpId="0" animBg="1"/>
      <p:bldP spid="22" grpId="0"/>
      <p:bldP spid="25" grpId="0"/>
      <p:bldP spid="27" grpId="0"/>
      <p:bldP spid="32" grpId="0"/>
      <p:bldP spid="50" grpId="0"/>
      <p:bldP spid="52" grpId="0" animBg="1"/>
      <p:bldP spid="52" grpId="1" animBg="1"/>
      <p:bldP spid="53" grpId="0"/>
      <p:bldP spid="54" grpId="0"/>
      <p:bldP spid="56" grpId="0"/>
      <p:bldP spid="5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81E8-EDC7-45EF-9422-5F127C769835}"/>
              </a:ext>
            </a:extLst>
          </p:cNvPr>
          <p:cNvSpPr>
            <a:spLocks noGrp="1"/>
          </p:cNvSpPr>
          <p:nvPr>
            <p:ph type="title"/>
          </p:nvPr>
        </p:nvSpPr>
        <p:spPr>
          <a:xfrm>
            <a:off x="493005" y="365761"/>
            <a:ext cx="10461507" cy="672704"/>
          </a:xfrm>
        </p:spPr>
        <p:txBody>
          <a:bodyPr>
            <a:normAutofit/>
          </a:bodyPr>
          <a:lstStyle/>
          <a:p>
            <a:r>
              <a:rPr lang="en-US" sz="3600" dirty="0"/>
              <a:t>Performance characteristics on ~1B point dataset </a:t>
            </a:r>
            <a:endParaRPr lang="en-US" sz="4000" dirty="0"/>
          </a:p>
        </p:txBody>
      </p:sp>
      <p:sp>
        <p:nvSpPr>
          <p:cNvPr id="3" name="Date Placeholder 2">
            <a:extLst>
              <a:ext uri="{FF2B5EF4-FFF2-40B4-BE49-F238E27FC236}">
                <a16:creationId xmlns:a16="http://schemas.microsoft.com/office/drawing/2014/main" id="{9265E087-9B13-4235-BCE4-95B6BDB9AD38}"/>
              </a:ext>
            </a:extLst>
          </p:cNvPr>
          <p:cNvSpPr>
            <a:spLocks noGrp="1"/>
          </p:cNvSpPr>
          <p:nvPr>
            <p:ph type="dt" sz="half" idx="10"/>
          </p:nvPr>
        </p:nvSpPr>
        <p:spPr/>
        <p:txBody>
          <a:bodyPr/>
          <a:lstStyle/>
          <a:p>
            <a:fld id="{C4E045B5-7CD6-4D68-B38B-9DC5A4CDEE05}" type="datetime1">
              <a:rPr lang="en-US" smtClean="0"/>
              <a:t>12-Oct-22</a:t>
            </a:fld>
            <a:endParaRPr lang="en-US"/>
          </a:p>
        </p:txBody>
      </p:sp>
      <p:sp>
        <p:nvSpPr>
          <p:cNvPr id="8" name="Slide Number Placeholder 7">
            <a:extLst>
              <a:ext uri="{FF2B5EF4-FFF2-40B4-BE49-F238E27FC236}">
                <a16:creationId xmlns:a16="http://schemas.microsoft.com/office/drawing/2014/main" id="{6B9727BC-1AA6-4AD3-8A25-CA9A00E4193C}"/>
              </a:ext>
            </a:extLst>
          </p:cNvPr>
          <p:cNvSpPr>
            <a:spLocks noGrp="1"/>
          </p:cNvSpPr>
          <p:nvPr>
            <p:ph type="sldNum" sz="quarter" idx="12"/>
          </p:nvPr>
        </p:nvSpPr>
        <p:spPr/>
        <p:txBody>
          <a:bodyPr>
            <a:normAutofit/>
          </a:bodyPr>
          <a:lstStyle/>
          <a:p>
            <a:fld id="{7BA31737-66ED-4538-8E4A-5B6F08D0267E}" type="slidenum">
              <a:rPr lang="en-US" smtClean="0"/>
              <a:t>24</a:t>
            </a:fld>
            <a:endParaRPr lang="en-US"/>
          </a:p>
        </p:txBody>
      </p:sp>
      <p:graphicFrame>
        <p:nvGraphicFramePr>
          <p:cNvPr id="10" name="Table 10">
            <a:extLst>
              <a:ext uri="{FF2B5EF4-FFF2-40B4-BE49-F238E27FC236}">
                <a16:creationId xmlns:a16="http://schemas.microsoft.com/office/drawing/2014/main" id="{969810EC-787F-9BF7-79E8-2F60BBCA3BC1}"/>
              </a:ext>
            </a:extLst>
          </p:cNvPr>
          <p:cNvGraphicFramePr>
            <a:graphicFrameLocks noGrp="1"/>
          </p:cNvGraphicFramePr>
          <p:nvPr>
            <p:ph idx="1"/>
            <p:extLst>
              <p:ext uri="{D42A27DB-BD31-4B8C-83A1-F6EECF244321}">
                <p14:modId xmlns:p14="http://schemas.microsoft.com/office/powerpoint/2010/main" val="3554470417"/>
              </p:ext>
            </p:extLst>
          </p:nvPr>
        </p:nvGraphicFramePr>
        <p:xfrm>
          <a:off x="493005" y="1181101"/>
          <a:ext cx="10599684" cy="4632960"/>
        </p:xfrm>
        <a:graphic>
          <a:graphicData uri="http://schemas.openxmlformats.org/drawingml/2006/table">
            <a:tbl>
              <a:tblPr firstRow="1" bandRow="1">
                <a:tableStyleId>{5C22544A-7EE6-4342-B048-85BDC9FD1C3A}</a:tableStyleId>
              </a:tblPr>
              <a:tblGrid>
                <a:gridCol w="1418897">
                  <a:extLst>
                    <a:ext uri="{9D8B030D-6E8A-4147-A177-3AD203B41FA5}">
                      <a16:colId xmlns:a16="http://schemas.microsoft.com/office/drawing/2014/main" val="3774666046"/>
                    </a:ext>
                  </a:extLst>
                </a:gridCol>
                <a:gridCol w="1560923">
                  <a:extLst>
                    <a:ext uri="{9D8B030D-6E8A-4147-A177-3AD203B41FA5}">
                      <a16:colId xmlns:a16="http://schemas.microsoft.com/office/drawing/2014/main" val="2578146766"/>
                    </a:ext>
                  </a:extLst>
                </a:gridCol>
                <a:gridCol w="1056534">
                  <a:extLst>
                    <a:ext uri="{9D8B030D-6E8A-4147-A177-3AD203B41FA5}">
                      <a16:colId xmlns:a16="http://schemas.microsoft.com/office/drawing/2014/main" val="1455358961"/>
                    </a:ext>
                  </a:extLst>
                </a:gridCol>
                <a:gridCol w="998102">
                  <a:extLst>
                    <a:ext uri="{9D8B030D-6E8A-4147-A177-3AD203B41FA5}">
                      <a16:colId xmlns:a16="http://schemas.microsoft.com/office/drawing/2014/main" val="873356931"/>
                    </a:ext>
                  </a:extLst>
                </a:gridCol>
                <a:gridCol w="1208690">
                  <a:extLst>
                    <a:ext uri="{9D8B030D-6E8A-4147-A177-3AD203B41FA5}">
                      <a16:colId xmlns:a16="http://schemas.microsoft.com/office/drawing/2014/main" val="2216356331"/>
                    </a:ext>
                  </a:extLst>
                </a:gridCol>
                <a:gridCol w="1387365">
                  <a:extLst>
                    <a:ext uri="{9D8B030D-6E8A-4147-A177-3AD203B41FA5}">
                      <a16:colId xmlns:a16="http://schemas.microsoft.com/office/drawing/2014/main" val="579672482"/>
                    </a:ext>
                  </a:extLst>
                </a:gridCol>
                <a:gridCol w="1598701">
                  <a:extLst>
                    <a:ext uri="{9D8B030D-6E8A-4147-A177-3AD203B41FA5}">
                      <a16:colId xmlns:a16="http://schemas.microsoft.com/office/drawing/2014/main" val="2102328705"/>
                    </a:ext>
                  </a:extLst>
                </a:gridCol>
                <a:gridCol w="1370472">
                  <a:extLst>
                    <a:ext uri="{9D8B030D-6E8A-4147-A177-3AD203B41FA5}">
                      <a16:colId xmlns:a16="http://schemas.microsoft.com/office/drawing/2014/main" val="659337011"/>
                    </a:ext>
                  </a:extLst>
                </a:gridCol>
              </a:tblGrid>
              <a:tr h="370840">
                <a:tc>
                  <a:txBody>
                    <a:bodyPr/>
                    <a:lstStyle/>
                    <a:p>
                      <a:endParaRPr lang="en-US" sz="1400" dirty="0"/>
                    </a:p>
                  </a:txBody>
                  <a:tcPr/>
                </a:tc>
                <a:tc>
                  <a:txBody>
                    <a:bodyPr/>
                    <a:lstStyle/>
                    <a:p>
                      <a:r>
                        <a:rPr lang="en-US" sz="1400" dirty="0"/>
                        <a:t>Machine Settings</a:t>
                      </a:r>
                    </a:p>
                  </a:txBody>
                  <a:tcPr/>
                </a:tc>
                <a:tc>
                  <a:txBody>
                    <a:bodyPr/>
                    <a:lstStyle/>
                    <a:p>
                      <a:r>
                        <a:rPr lang="en-US" sz="1400" dirty="0"/>
                        <a:t>Search throughput Queries/ second</a:t>
                      </a:r>
                    </a:p>
                  </a:txBody>
                  <a:tcPr/>
                </a:tc>
                <a:tc>
                  <a:txBody>
                    <a:bodyPr/>
                    <a:lstStyle/>
                    <a:p>
                      <a:r>
                        <a:rPr lang="en-US" sz="1400" dirty="0"/>
                        <a:t>Freshness (Insert/</a:t>
                      </a:r>
                    </a:p>
                    <a:p>
                      <a:r>
                        <a:rPr lang="en-US" sz="1400" dirty="0"/>
                        <a:t>delete latency)</a:t>
                      </a:r>
                    </a:p>
                  </a:txBody>
                  <a:tcPr/>
                </a:tc>
                <a:tc>
                  <a:txBody>
                    <a:bodyPr/>
                    <a:lstStyle/>
                    <a:p>
                      <a:r>
                        <a:rPr lang="en-US" sz="1400" dirty="0"/>
                        <a:t>Insert /Delete throughput</a:t>
                      </a:r>
                    </a:p>
                  </a:txBody>
                  <a:tcPr/>
                </a:tc>
                <a:tc>
                  <a:txBody>
                    <a:bodyPr/>
                    <a:lstStyle/>
                    <a:p>
                      <a:r>
                        <a:rPr lang="en-US" sz="1400" dirty="0"/>
                        <a:t>Recall</a:t>
                      </a:r>
                    </a:p>
                  </a:txBody>
                  <a:tcPr/>
                </a:tc>
                <a:tc>
                  <a:txBody>
                    <a:bodyPr/>
                    <a:lstStyle/>
                    <a:p>
                      <a:r>
                        <a:rPr lang="en-US" sz="1400" dirty="0"/>
                        <a:t>Merge time</a:t>
                      </a:r>
                    </a:p>
                  </a:txBody>
                  <a:tcPr/>
                </a:tc>
                <a:tc>
                  <a:txBody>
                    <a:bodyPr/>
                    <a:lstStyle/>
                    <a:p>
                      <a:r>
                        <a:rPr lang="en-US" sz="1400" dirty="0"/>
                        <a:t>Notes</a:t>
                      </a:r>
                    </a:p>
                  </a:txBody>
                  <a:tcPr/>
                </a:tc>
                <a:extLst>
                  <a:ext uri="{0D108BD9-81ED-4DB2-BD59-A6C34878D82A}">
                    <a16:rowId xmlns:a16="http://schemas.microsoft.com/office/drawing/2014/main" val="3273740117"/>
                  </a:ext>
                </a:extLst>
              </a:tr>
              <a:tr h="370840">
                <a:tc>
                  <a:txBody>
                    <a:bodyPr/>
                    <a:lstStyle/>
                    <a:p>
                      <a:r>
                        <a:rPr lang="en-US" sz="1400" dirty="0" err="1"/>
                        <a:t>FreshDiskANN</a:t>
                      </a:r>
                      <a:endParaRPr lang="en-US" sz="1400" dirty="0"/>
                    </a:p>
                  </a:txBody>
                  <a:tcPr/>
                </a:tc>
                <a:tc>
                  <a:txBody>
                    <a:bodyPr/>
                    <a:lstStyle/>
                    <a:p>
                      <a:r>
                        <a:rPr lang="en-US" sz="1400" dirty="0"/>
                        <a:t>1 machine</a:t>
                      </a:r>
                    </a:p>
                    <a:p>
                      <a:r>
                        <a:rPr lang="en-US" sz="1400" dirty="0"/>
                        <a:t>128GB RAM,</a:t>
                      </a:r>
                    </a:p>
                    <a:p>
                      <a:r>
                        <a:rPr lang="en-US" sz="1400" dirty="0"/>
                        <a:t>48 core Xeon 8160 </a:t>
                      </a:r>
                    </a:p>
                    <a:p>
                      <a:r>
                        <a:rPr lang="en-US" sz="1400" dirty="0"/>
                        <a:t>Samsung PM1725a SSD</a:t>
                      </a:r>
                    </a:p>
                  </a:txBody>
                  <a:tcPr/>
                </a:tc>
                <a:tc>
                  <a:txBody>
                    <a:bodyPr/>
                    <a:lstStyle/>
                    <a:p>
                      <a:r>
                        <a:rPr lang="en-US" sz="1400" dirty="0"/>
                        <a:t>1800 with 10 threads </a:t>
                      </a:r>
                    </a:p>
                  </a:txBody>
                  <a:tcPr/>
                </a:tc>
                <a:tc>
                  <a:txBody>
                    <a:bodyPr/>
                    <a:lstStyle/>
                    <a:p>
                      <a:r>
                        <a:rPr lang="en-US" sz="1400" dirty="0"/>
                        <a:t>&lt;5ms insert</a:t>
                      </a:r>
                    </a:p>
                    <a:p>
                      <a:endParaRPr lang="en-US" sz="1400" dirty="0"/>
                    </a:p>
                    <a:p>
                      <a:r>
                        <a:rPr lang="en-US" sz="1400" dirty="0"/>
                        <a:t>Few </a:t>
                      </a:r>
                      <a:r>
                        <a:rPr lang="el-GR" sz="1400" dirty="0"/>
                        <a:t>μ</a:t>
                      </a:r>
                      <a:r>
                        <a:rPr lang="en-US" sz="1400" dirty="0"/>
                        <a:t>s for delete</a:t>
                      </a:r>
                    </a:p>
                  </a:txBody>
                  <a:tcPr/>
                </a:tc>
                <a:tc>
                  <a:txBody>
                    <a:bodyPr/>
                    <a:lstStyle/>
                    <a:p>
                      <a:r>
                        <a:rPr lang="en-US" sz="1400" dirty="0"/>
                        <a:t>1800/sec</a:t>
                      </a:r>
                    </a:p>
                  </a:txBody>
                  <a:tcPr/>
                </a:tc>
                <a:tc>
                  <a:txBody>
                    <a:bodyPr/>
                    <a:lstStyle/>
                    <a:p>
                      <a:pPr marL="0" indent="0">
                        <a:buFont typeface="Arial" panose="020B0604020202020204" pitchFamily="34" charset="0"/>
                        <a:buNone/>
                      </a:pPr>
                      <a:r>
                        <a:rPr lang="en-US" sz="1400" dirty="0"/>
                        <a:t>90% recall@1</a:t>
                      </a:r>
                    </a:p>
                    <a:p>
                      <a:pPr marL="0" indent="0">
                        <a:buFont typeface="Arial" panose="020B0604020202020204" pitchFamily="34" charset="0"/>
                        <a:buNone/>
                      </a:pPr>
                      <a:endParaRPr lang="en-US" sz="1400" dirty="0"/>
                    </a:p>
                    <a:p>
                      <a:pPr marL="0" indent="0">
                        <a:buFont typeface="Arial" panose="020B0604020202020204" pitchFamily="34" charset="0"/>
                        <a:buNone/>
                      </a:pPr>
                      <a:r>
                        <a:rPr lang="en-US" sz="1400" dirty="0"/>
                        <a:t>95%, 98% possible with slightly higher latency</a:t>
                      </a:r>
                    </a:p>
                  </a:txBody>
                  <a:tcPr/>
                </a:tc>
                <a:tc>
                  <a:txBody>
                    <a:bodyPr/>
                    <a:lstStyle/>
                    <a:p>
                      <a:pPr marL="0" indent="0">
                        <a:buFont typeface="Arial" panose="020B0604020202020204" pitchFamily="34" charset="0"/>
                        <a:buNone/>
                      </a:pPr>
                      <a:r>
                        <a:rPr lang="en-US" sz="1400" dirty="0"/>
                        <a:t>~4.5 for 30M inserts + 30M deletes </a:t>
                      </a:r>
                    </a:p>
                    <a:p>
                      <a:pPr marL="0" indent="0">
                        <a:buFont typeface="Arial" panose="020B0604020202020204" pitchFamily="34" charset="0"/>
                        <a:buNone/>
                      </a:pPr>
                      <a:endParaRPr lang="en-US" sz="1400" dirty="0"/>
                    </a:p>
                    <a:p>
                      <a:pPr marL="0" indent="0">
                        <a:buFont typeface="Arial" panose="020B0604020202020204" pitchFamily="34" charset="0"/>
                        <a:buNone/>
                      </a:pPr>
                      <a:r>
                        <a:rPr lang="en-US" sz="1400" dirty="0"/>
                        <a:t>~2.5 hours for 30M inserts</a:t>
                      </a:r>
                    </a:p>
                  </a:txBody>
                  <a:tcPr/>
                </a:tc>
                <a:tc>
                  <a:txBody>
                    <a:bodyPr/>
                    <a:lstStyle/>
                    <a:p>
                      <a:r>
                        <a:rPr lang="en-US" sz="1400" dirty="0"/>
                        <a:t>40, 2, 1, 10 threads for merge, insert, delete, search</a:t>
                      </a:r>
                    </a:p>
                  </a:txBody>
                  <a:tcPr/>
                </a:tc>
                <a:extLst>
                  <a:ext uri="{0D108BD9-81ED-4DB2-BD59-A6C34878D82A}">
                    <a16:rowId xmlns:a16="http://schemas.microsoft.com/office/drawing/2014/main" val="4179281653"/>
                  </a:ext>
                </a:extLst>
              </a:tr>
              <a:tr h="370840">
                <a:tc>
                  <a:txBody>
                    <a:bodyPr/>
                    <a:lstStyle/>
                    <a:p>
                      <a:r>
                        <a:rPr lang="en-US" sz="1400" dirty="0"/>
                        <a:t>DiskANN + rebuild daily</a:t>
                      </a:r>
                    </a:p>
                  </a:txBody>
                  <a:tcPr/>
                </a:tc>
                <a:tc>
                  <a:txBody>
                    <a:bodyPr/>
                    <a:lstStyle/>
                    <a:p>
                      <a:r>
                        <a:rPr lang="en-US" sz="1400" dirty="0"/>
                        <a:t>2 machines for build</a:t>
                      </a:r>
                    </a:p>
                    <a:p>
                      <a:r>
                        <a:rPr lang="en-US" sz="1400" dirty="0"/>
                        <a:t>1 machine for serve</a:t>
                      </a:r>
                    </a:p>
                  </a:txBody>
                  <a:tcPr/>
                </a:tc>
                <a:tc>
                  <a:txBody>
                    <a:bodyPr/>
                    <a:lstStyle/>
                    <a:p>
                      <a:r>
                        <a:rPr lang="en-US" sz="1400" dirty="0"/>
                        <a:t>“</a:t>
                      </a:r>
                    </a:p>
                  </a:txBody>
                  <a:tcPr/>
                </a:tc>
                <a:tc>
                  <a:txBody>
                    <a:bodyPr/>
                    <a:lstStyle/>
                    <a:p>
                      <a:r>
                        <a:rPr lang="en-US" sz="1400" dirty="0"/>
                        <a:t>24 hours</a:t>
                      </a:r>
                    </a:p>
                  </a:txBody>
                  <a:tcPr/>
                </a:tc>
                <a:tc>
                  <a:txBody>
                    <a:bodyPr/>
                    <a:lstStyle/>
                    <a:p>
                      <a:r>
                        <a:rPr lang="en-US" sz="1400" dirty="0"/>
                        <a:t>N/A</a:t>
                      </a:r>
                    </a:p>
                  </a:txBody>
                  <a:tcPr/>
                </a:tc>
                <a:tc>
                  <a:txBody>
                    <a:bodyPr/>
                    <a:lstStyle/>
                    <a:p>
                      <a:endParaRPr lang="en-US" sz="1400" dirty="0"/>
                    </a:p>
                  </a:txBody>
                  <a:tcPr/>
                </a:tc>
                <a:tc>
                  <a:txBody>
                    <a:bodyPr/>
                    <a:lstStyle/>
                    <a:p>
                      <a:r>
                        <a:rPr lang="en-US" sz="1400" dirty="0"/>
                        <a:t>1 days to rebuild with 2 machines</a:t>
                      </a:r>
                    </a:p>
                  </a:txBody>
                  <a:tcPr/>
                </a:tc>
                <a:tc>
                  <a:txBody>
                    <a:bodyPr/>
                    <a:lstStyle/>
                    <a:p>
                      <a:endParaRPr lang="en-US" sz="1400"/>
                    </a:p>
                  </a:txBody>
                  <a:tcPr/>
                </a:tc>
                <a:extLst>
                  <a:ext uri="{0D108BD9-81ED-4DB2-BD59-A6C34878D82A}">
                    <a16:rowId xmlns:a16="http://schemas.microsoft.com/office/drawing/2014/main" val="1708938483"/>
                  </a:ext>
                </a:extLst>
              </a:tr>
              <a:tr h="370840">
                <a:tc>
                  <a:txBody>
                    <a:bodyPr/>
                    <a:lstStyle/>
                    <a:p>
                      <a:r>
                        <a:rPr lang="en-US" sz="1400" dirty="0"/>
                        <a:t>PLSH [VLDB’13]</a:t>
                      </a:r>
                    </a:p>
                  </a:txBody>
                  <a:tcPr/>
                </a:tc>
                <a:tc>
                  <a:txBody>
                    <a:bodyPr/>
                    <a:lstStyle/>
                    <a:p>
                      <a:r>
                        <a:rPr lang="en-US" sz="1400" dirty="0"/>
                        <a:t>100 machines</a:t>
                      </a:r>
                    </a:p>
                    <a:p>
                      <a:r>
                        <a:rPr lang="en-US" sz="1400" dirty="0"/>
                        <a:t>64GB DRAM,</a:t>
                      </a:r>
                    </a:p>
                    <a:p>
                      <a:r>
                        <a:rPr lang="en-US" sz="1400" dirty="0"/>
                        <a:t>8 core Xeon E5-2670, 64GB DRAM</a:t>
                      </a:r>
                    </a:p>
                    <a:p>
                      <a:r>
                        <a:rPr lang="en-US" sz="1400" dirty="0"/>
                        <a:t>(total: 800 cores, 6.4TB DRAM)</a:t>
                      </a:r>
                    </a:p>
                  </a:txBody>
                  <a:tcPr/>
                </a:tc>
                <a:tc>
                  <a:txBody>
                    <a:bodyPr/>
                    <a:lstStyle/>
                    <a:p>
                      <a:r>
                        <a:rPr lang="en-US" sz="1400" dirty="0"/>
                        <a:t>~700/sec</a:t>
                      </a:r>
                    </a:p>
                  </a:txBody>
                  <a:tcPr/>
                </a:tc>
                <a:tc>
                  <a:txBody>
                    <a:bodyPr/>
                    <a:lstStyle/>
                    <a:p>
                      <a:r>
                        <a:rPr lang="en-US" sz="1400" dirty="0"/>
                        <a:t>&lt;1sec</a:t>
                      </a:r>
                    </a:p>
                  </a:txBody>
                  <a:tcPr/>
                </a:tc>
                <a:tc>
                  <a:txBody>
                    <a:bodyPr/>
                    <a:lstStyle/>
                    <a:p>
                      <a:r>
                        <a:rPr lang="en-US" sz="1400" dirty="0"/>
                        <a:t>20000/sec</a:t>
                      </a:r>
                    </a:p>
                    <a:p>
                      <a:r>
                        <a:rPr lang="en-US" sz="1400" dirty="0"/>
                        <a:t>w/100 machines</a:t>
                      </a:r>
                    </a:p>
                  </a:txBody>
                  <a:tcPr/>
                </a:tc>
                <a:tc>
                  <a:txBody>
                    <a:bodyPr/>
                    <a:lstStyle/>
                    <a:p>
                      <a:endParaRPr lang="en-US" sz="1400" dirty="0"/>
                    </a:p>
                  </a:txBody>
                  <a:tcPr/>
                </a:tc>
                <a:tc>
                  <a:txBody>
                    <a:bodyPr/>
                    <a:lstStyle/>
                    <a:p>
                      <a:r>
                        <a:rPr lang="en-US" sz="1400" dirty="0"/>
                        <a:t>20sec for 1M entries</a:t>
                      </a:r>
                    </a:p>
                  </a:txBody>
                  <a:tcPr/>
                </a:tc>
                <a:tc>
                  <a:txBody>
                    <a:bodyPr/>
                    <a:lstStyle/>
                    <a:p>
                      <a:r>
                        <a:rPr lang="en-US" sz="1400" dirty="0"/>
                        <a:t>2% of time for merge estimates at </a:t>
                      </a:r>
                    </a:p>
                  </a:txBody>
                  <a:tcPr/>
                </a:tc>
                <a:extLst>
                  <a:ext uri="{0D108BD9-81ED-4DB2-BD59-A6C34878D82A}">
                    <a16:rowId xmlns:a16="http://schemas.microsoft.com/office/drawing/2014/main" val="2484513237"/>
                  </a:ext>
                </a:extLst>
              </a:tr>
            </a:tbl>
          </a:graphicData>
        </a:graphic>
      </p:graphicFrame>
    </p:spTree>
    <p:custDataLst>
      <p:tags r:id="rId1"/>
    </p:custDataLst>
    <p:extLst>
      <p:ext uri="{BB962C8B-B14F-4D97-AF65-F5344CB8AC3E}">
        <p14:creationId xmlns:p14="http://schemas.microsoft.com/office/powerpoint/2010/main" val="2056775791"/>
      </p:ext>
    </p:extLst>
  </p:cSld>
  <p:clrMapOvr>
    <a:masterClrMapping/>
  </p:clrMapOvr>
  <mc:AlternateContent xmlns:mc="http://schemas.openxmlformats.org/markup-compatibility/2006" xmlns:p14="http://schemas.microsoft.com/office/powerpoint/2010/main">
    <mc:Choice Requires="p14">
      <p:transition spd="slow" p14:dur="2000" advTm="48790"/>
    </mc:Choice>
    <mc:Fallback xmlns="">
      <p:transition spd="slow" advTm="48790"/>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81E8-EDC7-45EF-9422-5F127C769835}"/>
              </a:ext>
            </a:extLst>
          </p:cNvPr>
          <p:cNvSpPr>
            <a:spLocks noGrp="1"/>
          </p:cNvSpPr>
          <p:nvPr>
            <p:ph type="title"/>
          </p:nvPr>
        </p:nvSpPr>
        <p:spPr/>
        <p:txBody>
          <a:bodyPr>
            <a:normAutofit/>
          </a:bodyPr>
          <a:lstStyle/>
          <a:p>
            <a:r>
              <a:rPr lang="en-US" sz="3600" dirty="0"/>
              <a:t>Performance characteristics on 800M point dataset </a:t>
            </a:r>
            <a:endParaRPr lang="en-US" sz="4000" dirty="0"/>
          </a:p>
        </p:txBody>
      </p:sp>
      <p:pic>
        <p:nvPicPr>
          <p:cNvPr id="5" name="Content Placeholder 4">
            <a:extLst>
              <a:ext uri="{FF2B5EF4-FFF2-40B4-BE49-F238E27FC236}">
                <a16:creationId xmlns:a16="http://schemas.microsoft.com/office/drawing/2014/main" id="{7AB36D8C-7913-4675-A79F-D5F30625F028}"/>
              </a:ext>
            </a:extLst>
          </p:cNvPr>
          <p:cNvPicPr>
            <a:picLocks noGrp="1" noChangeAspect="1"/>
          </p:cNvPicPr>
          <p:nvPr>
            <p:ph idx="1"/>
          </p:nvPr>
        </p:nvPicPr>
        <p:blipFill>
          <a:blip r:embed="rId4"/>
          <a:stretch>
            <a:fillRect/>
          </a:stretch>
        </p:blipFill>
        <p:spPr>
          <a:xfrm>
            <a:off x="6078624" y="1333514"/>
            <a:ext cx="5578986" cy="4751388"/>
          </a:xfrm>
        </p:spPr>
      </p:pic>
      <p:sp>
        <p:nvSpPr>
          <p:cNvPr id="3" name="Date Placeholder 2">
            <a:extLst>
              <a:ext uri="{FF2B5EF4-FFF2-40B4-BE49-F238E27FC236}">
                <a16:creationId xmlns:a16="http://schemas.microsoft.com/office/drawing/2014/main" id="{9265E087-9B13-4235-BCE4-95B6BDB9AD38}"/>
              </a:ext>
            </a:extLst>
          </p:cNvPr>
          <p:cNvSpPr>
            <a:spLocks noGrp="1"/>
          </p:cNvSpPr>
          <p:nvPr>
            <p:ph type="dt" sz="half" idx="10"/>
          </p:nvPr>
        </p:nvSpPr>
        <p:spPr/>
        <p:txBody>
          <a:bodyPr/>
          <a:lstStyle/>
          <a:p>
            <a:fld id="{C4E045B5-7CD6-4D68-B38B-9DC5A4CDEE05}" type="datetime1">
              <a:rPr lang="en-US" smtClean="0"/>
              <a:t>12-Oct-22</a:t>
            </a:fld>
            <a:endParaRPr lang="en-US" dirty="0"/>
          </a:p>
        </p:txBody>
      </p:sp>
      <p:sp>
        <p:nvSpPr>
          <p:cNvPr id="8" name="Slide Number Placeholder 7">
            <a:extLst>
              <a:ext uri="{FF2B5EF4-FFF2-40B4-BE49-F238E27FC236}">
                <a16:creationId xmlns:a16="http://schemas.microsoft.com/office/drawing/2014/main" id="{6B9727BC-1AA6-4AD3-8A25-CA9A00E4193C}"/>
              </a:ext>
            </a:extLst>
          </p:cNvPr>
          <p:cNvSpPr>
            <a:spLocks noGrp="1"/>
          </p:cNvSpPr>
          <p:nvPr>
            <p:ph type="sldNum" sz="quarter" idx="12"/>
          </p:nvPr>
        </p:nvSpPr>
        <p:spPr/>
        <p:txBody>
          <a:bodyPr>
            <a:normAutofit/>
          </a:bodyPr>
          <a:lstStyle/>
          <a:p>
            <a:fld id="{7BA31737-66ED-4538-8E4A-5B6F08D0267E}" type="slidenum">
              <a:rPr lang="en-US" smtClean="0"/>
              <a:t>25</a:t>
            </a:fld>
            <a:endParaRPr lang="en-US" dirty="0"/>
          </a:p>
        </p:txBody>
      </p:sp>
      <p:sp>
        <p:nvSpPr>
          <p:cNvPr id="6" name="TextBox 5">
            <a:extLst>
              <a:ext uri="{FF2B5EF4-FFF2-40B4-BE49-F238E27FC236}">
                <a16:creationId xmlns:a16="http://schemas.microsoft.com/office/drawing/2014/main" id="{E6B940B5-4A2E-47AF-9586-AF184E8A62AD}"/>
              </a:ext>
            </a:extLst>
          </p:cNvPr>
          <p:cNvSpPr txBox="1"/>
          <p:nvPr/>
        </p:nvSpPr>
        <p:spPr>
          <a:xfrm>
            <a:off x="6861168" y="5890478"/>
            <a:ext cx="3730020" cy="830997"/>
          </a:xfrm>
          <a:prstGeom prst="rect">
            <a:avLst/>
          </a:prstGeom>
          <a:noFill/>
        </p:spPr>
        <p:txBody>
          <a:bodyPr wrap="square" rtlCol="0">
            <a:spAutoFit/>
          </a:bodyPr>
          <a:lstStyle/>
          <a:p>
            <a:pPr algn="ctr"/>
            <a:r>
              <a:rPr lang="en-US" sz="1200" dirty="0">
                <a:latin typeface="+mj-lt"/>
              </a:rPr>
              <a:t>Mean search latencies in milliseconds for search recall of &gt;90% (Ls 50), &gt;95% (Ls100) and &gt;98% (Ls250) search recall over the course of ramping up an index from 100M points to 800M, in increments of 30M.</a:t>
            </a:r>
          </a:p>
        </p:txBody>
      </p:sp>
      <p:sp>
        <p:nvSpPr>
          <p:cNvPr id="7" name="TextBox 6">
            <a:extLst>
              <a:ext uri="{FF2B5EF4-FFF2-40B4-BE49-F238E27FC236}">
                <a16:creationId xmlns:a16="http://schemas.microsoft.com/office/drawing/2014/main" id="{CA9DBA35-3083-46E6-A3DB-9E5DF0488F76}"/>
              </a:ext>
            </a:extLst>
          </p:cNvPr>
          <p:cNvSpPr txBox="1"/>
          <p:nvPr/>
        </p:nvSpPr>
        <p:spPr>
          <a:xfrm>
            <a:off x="728662" y="1109663"/>
            <a:ext cx="6024561" cy="5078313"/>
          </a:xfrm>
          <a:prstGeom prst="rect">
            <a:avLst/>
          </a:prstGeom>
          <a:noFill/>
        </p:spPr>
        <p:txBody>
          <a:bodyPr wrap="square" rtlCol="0">
            <a:spAutoFit/>
          </a:bodyPr>
          <a:lstStyle/>
          <a:p>
            <a:r>
              <a:rPr lang="en-US" dirty="0"/>
              <a:t>Machine:</a:t>
            </a:r>
          </a:p>
          <a:p>
            <a:r>
              <a:rPr lang="en-US" dirty="0"/>
              <a:t>48 cores, 2x Xeon 8160 CPUs </a:t>
            </a:r>
          </a:p>
          <a:p>
            <a:r>
              <a:rPr lang="en-US" dirty="0"/>
              <a:t>Samsung PM1725a SSD</a:t>
            </a:r>
          </a:p>
          <a:p>
            <a:endParaRPr lang="en-US" dirty="0"/>
          </a:p>
          <a:p>
            <a:r>
              <a:rPr lang="en-US" dirty="0"/>
              <a:t>Resource allocation</a:t>
            </a:r>
          </a:p>
          <a:p>
            <a:pPr marL="285750" indent="-285750">
              <a:buFont typeface="Arial" panose="020B0604020202020204" pitchFamily="34" charset="0"/>
              <a:buChar char="•"/>
            </a:pPr>
            <a:r>
              <a:rPr lang="en-US" dirty="0"/>
              <a:t>Max 128GB memory used</a:t>
            </a:r>
          </a:p>
          <a:p>
            <a:pPr marL="285750" indent="-285750">
              <a:buFont typeface="Arial" panose="020B0604020202020204" pitchFamily="34" charset="0"/>
              <a:buChar char="•"/>
            </a:pPr>
            <a:r>
              <a:rPr lang="en-US" dirty="0"/>
              <a:t>40, 2, 1, 10 threads for merge, insert, delete, search</a:t>
            </a:r>
          </a:p>
          <a:p>
            <a:endParaRPr lang="en-US" dirty="0"/>
          </a:p>
          <a:p>
            <a:r>
              <a:rPr lang="en-US" dirty="0"/>
              <a:t>Background merge process into 800M point index takes</a:t>
            </a:r>
          </a:p>
          <a:p>
            <a:pPr marL="285750" indent="-285750">
              <a:buFont typeface="Arial" panose="020B0604020202020204" pitchFamily="34" charset="0"/>
              <a:buChar char="•"/>
            </a:pPr>
            <a:r>
              <a:rPr lang="en-US" dirty="0"/>
              <a:t>~4.5 hours to process 30M inserts and 30 deletes </a:t>
            </a:r>
          </a:p>
          <a:p>
            <a:pPr marL="285750" indent="-285750">
              <a:buFont typeface="Arial" panose="020B0604020202020204" pitchFamily="34" charset="0"/>
              <a:buChar char="•"/>
            </a:pPr>
            <a:r>
              <a:rPr lang="en-US" dirty="0"/>
              <a:t>~2.5 hours to process 30M inserts</a:t>
            </a:r>
          </a:p>
          <a:p>
            <a:pPr marL="285750" indent="-285750">
              <a:buFont typeface="Arial" panose="020B0604020202020204" pitchFamily="34" charset="0"/>
              <a:buChar char="•"/>
            </a:pPr>
            <a:r>
              <a:rPr lang="en-US" dirty="0"/>
              <a:t>Compare with 2 days to rebuild index from scratch.</a:t>
            </a:r>
          </a:p>
          <a:p>
            <a:endParaRPr lang="en-US" dirty="0"/>
          </a:p>
          <a:p>
            <a:r>
              <a:rPr lang="en-US" dirty="0"/>
              <a:t>User facing performance</a:t>
            </a:r>
          </a:p>
          <a:p>
            <a:pPr marL="285750" indent="-285750">
              <a:buFont typeface="Arial" panose="020B0604020202020204" pitchFamily="34" charset="0"/>
              <a:buChar char="•"/>
            </a:pPr>
            <a:r>
              <a:rPr lang="en-US" dirty="0"/>
              <a:t>Insert takes ~1ms, delete takes &lt;1 microsec</a:t>
            </a:r>
          </a:p>
          <a:p>
            <a:pPr marL="285750" indent="-285750">
              <a:buFont typeface="Arial" panose="020B0604020202020204" pitchFamily="34" charset="0"/>
              <a:buChar char="•"/>
            </a:pPr>
            <a:r>
              <a:rPr lang="en-US" dirty="0"/>
              <a:t>Supports </a:t>
            </a:r>
            <a:r>
              <a:rPr lang="en-US" b="1" dirty="0"/>
              <a:t>1800 inserts/sec + 1800 deletes/sec </a:t>
            </a:r>
            <a:r>
              <a:rPr lang="en-US" dirty="0"/>
              <a:t>in steady state with above thread allocation without merge backlog.</a:t>
            </a:r>
          </a:p>
          <a:p>
            <a:pPr lvl="1"/>
            <a:endParaRPr lang="en-US" dirty="0"/>
          </a:p>
        </p:txBody>
      </p:sp>
      <p:sp>
        <p:nvSpPr>
          <p:cNvPr id="12" name="TextBox 11">
            <a:extLst>
              <a:ext uri="{FF2B5EF4-FFF2-40B4-BE49-F238E27FC236}">
                <a16:creationId xmlns:a16="http://schemas.microsoft.com/office/drawing/2014/main" id="{4EC6FC2C-D6B9-4482-812B-C2EA7154ECCB}"/>
              </a:ext>
            </a:extLst>
          </p:cNvPr>
          <p:cNvSpPr txBox="1"/>
          <p:nvPr/>
        </p:nvSpPr>
        <p:spPr>
          <a:xfrm>
            <a:off x="7242781" y="1069900"/>
            <a:ext cx="3310650" cy="369332"/>
          </a:xfrm>
          <a:prstGeom prst="rect">
            <a:avLst/>
          </a:prstGeom>
          <a:noFill/>
        </p:spPr>
        <p:txBody>
          <a:bodyPr wrap="none" rtlCol="0">
            <a:spAutoFit/>
          </a:bodyPr>
          <a:lstStyle/>
          <a:p>
            <a:r>
              <a:rPr lang="en-US" dirty="0"/>
              <a:t>Search latency trends over 5 days</a:t>
            </a:r>
          </a:p>
        </p:txBody>
      </p:sp>
      <p:cxnSp>
        <p:nvCxnSpPr>
          <p:cNvPr id="14" name="Straight Arrow Connector 13">
            <a:extLst>
              <a:ext uri="{FF2B5EF4-FFF2-40B4-BE49-F238E27FC236}">
                <a16:creationId xmlns:a16="http://schemas.microsoft.com/office/drawing/2014/main" id="{EB59EBA3-695F-46F5-B883-364DC16015A5}"/>
              </a:ext>
            </a:extLst>
          </p:cNvPr>
          <p:cNvCxnSpPr>
            <a:cxnSpLocks/>
          </p:cNvCxnSpPr>
          <p:nvPr/>
        </p:nvCxnSpPr>
        <p:spPr>
          <a:xfrm>
            <a:off x="6747481" y="1962616"/>
            <a:ext cx="990600" cy="56426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F750A63-9693-4AC3-A63D-8970E57B53B0}"/>
              </a:ext>
            </a:extLst>
          </p:cNvPr>
          <p:cNvSpPr txBox="1"/>
          <p:nvPr/>
        </p:nvSpPr>
        <p:spPr>
          <a:xfrm>
            <a:off x="5382772" y="1386130"/>
            <a:ext cx="1781174" cy="646331"/>
          </a:xfrm>
          <a:prstGeom prst="rect">
            <a:avLst/>
          </a:prstGeom>
          <a:noFill/>
        </p:spPr>
        <p:txBody>
          <a:bodyPr wrap="square" rtlCol="0">
            <a:spAutoFit/>
          </a:bodyPr>
          <a:lstStyle/>
          <a:p>
            <a:r>
              <a:rPr lang="en-US" dirty="0"/>
              <a:t>Latency spikes during merge</a:t>
            </a:r>
          </a:p>
        </p:txBody>
      </p:sp>
      <p:cxnSp>
        <p:nvCxnSpPr>
          <p:cNvPr id="18" name="Straight Arrow Connector 17">
            <a:extLst>
              <a:ext uri="{FF2B5EF4-FFF2-40B4-BE49-F238E27FC236}">
                <a16:creationId xmlns:a16="http://schemas.microsoft.com/office/drawing/2014/main" id="{56B71CEE-A5DD-40A9-BF22-3B6FA27EFAAF}"/>
              </a:ext>
            </a:extLst>
          </p:cNvPr>
          <p:cNvCxnSpPr>
            <a:cxnSpLocks/>
          </p:cNvCxnSpPr>
          <p:nvPr/>
        </p:nvCxnSpPr>
        <p:spPr>
          <a:xfrm>
            <a:off x="6790343" y="1866339"/>
            <a:ext cx="1157288" cy="55100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289055011"/>
      </p:ext>
    </p:extLst>
  </p:cSld>
  <p:clrMapOvr>
    <a:masterClrMapping/>
  </p:clrMapOvr>
  <mc:AlternateContent xmlns:mc="http://schemas.openxmlformats.org/markup-compatibility/2006" xmlns:p14="http://schemas.microsoft.com/office/powerpoint/2010/main">
    <mc:Choice Requires="p14">
      <p:transition spd="slow" p14:dur="2000" advTm="48790"/>
    </mc:Choice>
    <mc:Fallback xmlns="">
      <p:transition spd="slow" advTm="48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4" end="1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5" end="1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2">
            <a:extLst>
              <a:ext uri="{FF2B5EF4-FFF2-40B4-BE49-F238E27FC236}">
                <a16:creationId xmlns:a16="http://schemas.microsoft.com/office/drawing/2014/main" id="{35F60170-91B4-45F0-B88B-9C07AEC46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eaford"/>
              <a:ea typeface="+mn-ea"/>
              <a:cs typeface="+mn-cs"/>
            </a:endParaRPr>
          </a:p>
        </p:txBody>
      </p:sp>
      <p:sp>
        <p:nvSpPr>
          <p:cNvPr id="2" name="Title 1">
            <a:extLst>
              <a:ext uri="{FF2B5EF4-FFF2-40B4-BE49-F238E27FC236}">
                <a16:creationId xmlns:a16="http://schemas.microsoft.com/office/drawing/2014/main" id="{E16AD859-72D9-4C90-9AF2-513650220403}"/>
              </a:ext>
            </a:extLst>
          </p:cNvPr>
          <p:cNvSpPr>
            <a:spLocks noGrp="1"/>
          </p:cNvSpPr>
          <p:nvPr>
            <p:ph type="ctrTitle"/>
          </p:nvPr>
        </p:nvSpPr>
        <p:spPr>
          <a:xfrm>
            <a:off x="562329" y="3756611"/>
            <a:ext cx="5614993" cy="2599170"/>
          </a:xfrm>
        </p:spPr>
        <p:txBody>
          <a:bodyPr vert="horz" lIns="91440" tIns="45720" rIns="91440" bIns="45720" rtlCol="0" anchor="b">
            <a:noAutofit/>
          </a:bodyPr>
          <a:lstStyle/>
          <a:p>
            <a:pPr>
              <a:lnSpc>
                <a:spcPct val="90000"/>
              </a:lnSpc>
            </a:pPr>
            <a:r>
              <a:rPr lang="en-US" sz="2000" b="1"/>
              <a:t>Harsha Simhadri</a:t>
            </a:r>
            <a:r>
              <a:rPr lang="en-US" sz="2000" b="1" baseline="30000"/>
              <a:t>*</a:t>
            </a:r>
            <a:r>
              <a:rPr lang="en-US" sz="2000" b="1"/>
              <a:t> (Organizer for Track T1/T2), </a:t>
            </a:r>
            <a:br>
              <a:rPr lang="en-US" sz="2000" b="1"/>
            </a:br>
            <a:r>
              <a:rPr lang="en-US" sz="2000" b="1"/>
              <a:t>George Williams</a:t>
            </a:r>
            <a:r>
              <a:rPr lang="en-US" sz="2000" b="1" baseline="30000"/>
              <a:t>§</a:t>
            </a:r>
            <a:r>
              <a:rPr lang="en-US" sz="2000" b="1"/>
              <a:t> (Organizer for Track T3), </a:t>
            </a:r>
            <a:br>
              <a:rPr lang="en-US" sz="2000" b="1"/>
            </a:br>
            <a:r>
              <a:rPr lang="en-US" sz="2000" b="1"/>
              <a:t>Martin Aumüller</a:t>
            </a:r>
            <a:r>
              <a:rPr lang="en-US" sz="2000" b="1" baseline="30000"/>
              <a:t>¤</a:t>
            </a:r>
            <a:r>
              <a:rPr lang="en-US" sz="2000" b="1"/>
              <a:t>, Matthijs Douze</a:t>
            </a:r>
            <a:r>
              <a:rPr lang="en-US" sz="2000" b="1" baseline="30000"/>
              <a:t>†</a:t>
            </a:r>
            <a:r>
              <a:rPr lang="en-US" sz="2000" b="1"/>
              <a:t>, Ravishankar Krishnaswamy</a:t>
            </a:r>
            <a:r>
              <a:rPr lang="en-US" sz="2000" b="1" baseline="30000"/>
              <a:t> *+</a:t>
            </a:r>
            <a:r>
              <a:rPr lang="en-US" sz="2000" b="1"/>
              <a:t>, Artem </a:t>
            </a:r>
            <a:r>
              <a:rPr lang="en-US" sz="2000" b="1" err="1"/>
              <a:t>Babenko</a:t>
            </a:r>
            <a:r>
              <a:rPr lang="en-US" sz="2000" b="1" baseline="30000"/>
              <a:t>‡</a:t>
            </a:r>
            <a:r>
              <a:rPr lang="en-US" sz="2000" b="1"/>
              <a:t>, Dmitry Baranchuk</a:t>
            </a:r>
            <a:r>
              <a:rPr lang="en-US" sz="2000" b="1" baseline="30000"/>
              <a:t>‡</a:t>
            </a:r>
            <a:r>
              <a:rPr lang="en-US" sz="2000" b="1"/>
              <a:t>, Qi Chen</a:t>
            </a:r>
            <a:r>
              <a:rPr lang="en-US" sz="2000" b="1" baseline="30000"/>
              <a:t>*</a:t>
            </a:r>
            <a:r>
              <a:rPr lang="en-US" sz="2000" b="1"/>
              <a:t>, Lucas Hosseini</a:t>
            </a:r>
            <a:r>
              <a:rPr lang="en-US" sz="2000" b="1" baseline="30000"/>
              <a:t>†</a:t>
            </a:r>
            <a:r>
              <a:rPr lang="en-US" sz="2000" b="1"/>
              <a:t>, Gopal Srinivasa</a:t>
            </a:r>
            <a:r>
              <a:rPr lang="en-US" sz="2000" b="1" baseline="30000"/>
              <a:t>*</a:t>
            </a:r>
            <a:r>
              <a:rPr lang="en-US" sz="2000" b="1"/>
              <a:t>, Suhas Jayaram Subramanya</a:t>
            </a:r>
            <a:r>
              <a:rPr lang="en-US" sz="2000" b="1" baseline="30000"/>
              <a:t>#</a:t>
            </a:r>
            <a:r>
              <a:rPr lang="en-US" sz="2000" b="1"/>
              <a:t>, Jingdong Wang</a:t>
            </a:r>
            <a:r>
              <a:rPr lang="en-US" sz="2000" b="1" baseline="30000"/>
              <a:t>^</a:t>
            </a:r>
            <a:br>
              <a:rPr lang="en-US" sz="2000" b="1"/>
            </a:br>
            <a:br>
              <a:rPr lang="en-US" sz="2000" b="1"/>
            </a:br>
            <a:r>
              <a:rPr lang="en-US" sz="1200"/>
              <a:t>*Microsoft Research, </a:t>
            </a:r>
            <a:r>
              <a:rPr lang="en-US" sz="1200" baseline="30000"/>
              <a:t>§</a:t>
            </a:r>
            <a:r>
              <a:rPr lang="en-US" sz="1200"/>
              <a:t>GSI Technology, ¤IT University of Copenhagen, †Facebook AI Research, ‡Yandex Labs, </a:t>
            </a:r>
            <a:r>
              <a:rPr lang="en-US" sz="1200" b="1" baseline="30000"/>
              <a:t>#</a:t>
            </a:r>
            <a:r>
              <a:rPr lang="en-US" sz="1200"/>
              <a:t>Carnegie Mellon University, </a:t>
            </a:r>
            <a:r>
              <a:rPr lang="en-US" sz="1200" baseline="30000"/>
              <a:t>+</a:t>
            </a:r>
            <a:r>
              <a:rPr lang="en-US" sz="1200"/>
              <a:t>IIT Madras, ^Baidu</a:t>
            </a:r>
            <a:endParaRPr lang="en-US" sz="2000" b="1"/>
          </a:p>
        </p:txBody>
      </p:sp>
      <p:sp>
        <p:nvSpPr>
          <p:cNvPr id="3" name="Subtitle 2">
            <a:extLst>
              <a:ext uri="{FF2B5EF4-FFF2-40B4-BE49-F238E27FC236}">
                <a16:creationId xmlns:a16="http://schemas.microsoft.com/office/drawing/2014/main" id="{3DCF69C4-08CA-49EF-A5A4-84AB8B1F1367}"/>
              </a:ext>
            </a:extLst>
          </p:cNvPr>
          <p:cNvSpPr>
            <a:spLocks noGrp="1"/>
          </p:cNvSpPr>
          <p:nvPr>
            <p:ph type="subTitle" idx="1"/>
          </p:nvPr>
        </p:nvSpPr>
        <p:spPr>
          <a:xfrm>
            <a:off x="481006" y="3026812"/>
            <a:ext cx="5430655" cy="548164"/>
          </a:xfrm>
        </p:spPr>
        <p:txBody>
          <a:bodyPr vert="horz" lIns="91440" tIns="45720" rIns="91440" bIns="45720" rtlCol="0" anchor="t">
            <a:normAutofit/>
          </a:bodyPr>
          <a:lstStyle/>
          <a:p>
            <a:r>
              <a:rPr lang="en-US" b="1">
                <a:solidFill>
                  <a:schemeClr val="accent2">
                    <a:lumMod val="75000"/>
                  </a:schemeClr>
                </a:solidFill>
                <a:hlinkClick r:id="rId3">
                  <a:extLst>
                    <a:ext uri="{A12FA001-AC4F-418D-AE19-62706E023703}">
                      <ahyp:hlinkClr xmlns:ahyp="http://schemas.microsoft.com/office/drawing/2018/hyperlinkcolor" val="tx"/>
                    </a:ext>
                  </a:extLst>
                </a:hlinkClick>
              </a:rPr>
              <a:t>https://big-ann-benchmarks.com/</a:t>
            </a:r>
            <a:endParaRPr lang="en-US" b="1">
              <a:solidFill>
                <a:schemeClr val="accent2">
                  <a:lumMod val="75000"/>
                </a:schemeClr>
              </a:solidFill>
            </a:endParaRPr>
          </a:p>
        </p:txBody>
      </p:sp>
      <p:cxnSp>
        <p:nvCxnSpPr>
          <p:cNvPr id="44" name="Straight Connector 34">
            <a:extLst>
              <a:ext uri="{FF2B5EF4-FFF2-40B4-BE49-F238E27FC236}">
                <a16:creationId xmlns:a16="http://schemas.microsoft.com/office/drawing/2014/main" id="{2C84CC28-1690-471E-9AE2-3198EB8631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45" name="Straight Connector 36">
            <a:extLst>
              <a:ext uri="{FF2B5EF4-FFF2-40B4-BE49-F238E27FC236}">
                <a16:creationId xmlns:a16="http://schemas.microsoft.com/office/drawing/2014/main" id="{526E6137-4B85-4A65-BCC4-9BAB3D0DAE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25" name="Title 1">
            <a:extLst>
              <a:ext uri="{FF2B5EF4-FFF2-40B4-BE49-F238E27FC236}">
                <a16:creationId xmlns:a16="http://schemas.microsoft.com/office/drawing/2014/main" id="{896F7ED7-A42F-4B14-A30D-DE4EBDCE0AF9}"/>
              </a:ext>
            </a:extLst>
          </p:cNvPr>
          <p:cNvSpPr txBox="1">
            <a:spLocks/>
          </p:cNvSpPr>
          <p:nvPr/>
        </p:nvSpPr>
        <p:spPr>
          <a:xfrm>
            <a:off x="481006" y="546628"/>
            <a:ext cx="5934702" cy="273639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600"/>
              </a:spcAft>
              <a:buClrTx/>
              <a:buSzTx/>
              <a:buFontTx/>
              <a:buNone/>
              <a:tabLst/>
              <a:defRPr/>
            </a:pPr>
            <a:r>
              <a:rPr kumimoji="0" lang="en-US" sz="4400" b="1" i="0" u="none" strike="noStrike" kern="1200" cap="none" spc="0" normalizeH="0" baseline="0" noProof="0" dirty="0">
                <a:ln>
                  <a:noFill/>
                </a:ln>
                <a:solidFill>
                  <a:srgbClr val="00D17D"/>
                </a:solidFill>
                <a:effectLst/>
                <a:uLnTx/>
                <a:uFillTx/>
                <a:latin typeface="Helvetica Neue"/>
                <a:ea typeface="+mj-ea"/>
                <a:cs typeface="+mj-cs"/>
              </a:rPr>
              <a:t>NeurIPS’21: Billion-Scale Approximate Nearest Neighbor Search Challenge</a:t>
            </a:r>
            <a:endParaRPr kumimoji="0" lang="en-US" sz="4400" b="1" i="0" u="none" strike="noStrike" kern="1200" cap="none" spc="0" normalizeH="0" baseline="0" noProof="0" dirty="0">
              <a:ln>
                <a:noFill/>
              </a:ln>
              <a:solidFill>
                <a:srgbClr val="00D17D"/>
              </a:solidFill>
              <a:effectLst/>
              <a:uLnTx/>
              <a:uFillTx/>
              <a:latin typeface="Seaford"/>
              <a:ea typeface="+mj-ea"/>
              <a:cs typeface="+mj-cs"/>
            </a:endParaRPr>
          </a:p>
        </p:txBody>
      </p:sp>
      <p:sp>
        <p:nvSpPr>
          <p:cNvPr id="4" name="TextBox 3">
            <a:extLst>
              <a:ext uri="{FF2B5EF4-FFF2-40B4-BE49-F238E27FC236}">
                <a16:creationId xmlns:a16="http://schemas.microsoft.com/office/drawing/2014/main" id="{E4F93A61-39BD-41DE-907E-91AB2CF7BEA7}"/>
              </a:ext>
            </a:extLst>
          </p:cNvPr>
          <p:cNvSpPr txBox="1"/>
          <p:nvPr/>
        </p:nvSpPr>
        <p:spPr>
          <a:xfrm>
            <a:off x="562329" y="6424910"/>
            <a:ext cx="10051213"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aford"/>
                <a:ea typeface="+mn-ea"/>
                <a:cs typeface="+mn-cs"/>
              </a:rPr>
              <a:t>[</a:t>
            </a:r>
            <a:r>
              <a:rPr kumimoji="0" lang="en-US" sz="1800" b="0" i="0" u="none" strike="noStrike" kern="1200" cap="none" spc="0" normalizeH="0" baseline="0" noProof="0" dirty="0">
                <a:ln>
                  <a:noFill/>
                </a:ln>
                <a:solidFill>
                  <a:srgbClr val="794DFF">
                    <a:lumMod val="75000"/>
                  </a:srgbClr>
                </a:solidFill>
                <a:effectLst/>
                <a:uLnTx/>
                <a:uFillTx/>
                <a:latin typeface="Seaford"/>
                <a:ea typeface="+mn-ea"/>
                <a:cs typeface="+mn-cs"/>
              </a:rPr>
              <a:t>Thanks to Microsoft for generous support including Azure credits for participants and organizers]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eaford"/>
              <a:ea typeface="+mn-ea"/>
              <a:cs typeface="+mn-cs"/>
            </a:endParaRPr>
          </a:p>
        </p:txBody>
      </p:sp>
      <p:sp>
        <p:nvSpPr>
          <p:cNvPr id="5" name="TextBox 4">
            <a:extLst>
              <a:ext uri="{FF2B5EF4-FFF2-40B4-BE49-F238E27FC236}">
                <a16:creationId xmlns:a16="http://schemas.microsoft.com/office/drawing/2014/main" id="{FF415F28-0F36-F943-9449-B260ED20768C}"/>
              </a:ext>
            </a:extLst>
          </p:cNvPr>
          <p:cNvSpPr txBox="1"/>
          <p:nvPr/>
        </p:nvSpPr>
        <p:spPr>
          <a:xfrm>
            <a:off x="6639340" y="725556"/>
            <a:ext cx="4990332" cy="5016758"/>
          </a:xfrm>
          <a:prstGeom prst="rect">
            <a:avLst/>
          </a:prstGeom>
          <a:noFill/>
        </p:spPr>
        <p:txBody>
          <a:bodyPr wrap="square" rtlCol="0">
            <a:spAutoFit/>
          </a:bodyPr>
          <a:lstStyle/>
          <a:p>
            <a:r>
              <a:rPr lang="en-US" sz="2000" dirty="0"/>
              <a:t>Track 1: </a:t>
            </a:r>
          </a:p>
          <a:p>
            <a:r>
              <a:rPr lang="en-US" sz="2000" dirty="0"/>
              <a:t>Standard Azure hardware,</a:t>
            </a:r>
          </a:p>
          <a:p>
            <a:r>
              <a:rPr lang="en-US" sz="2000" dirty="0"/>
              <a:t>limited DRAM (64GB)</a:t>
            </a:r>
          </a:p>
          <a:p>
            <a:r>
              <a:rPr lang="en-US" sz="2000" dirty="0"/>
              <a:t>Baseline: FAISS IVF + PQ</a:t>
            </a:r>
          </a:p>
          <a:p>
            <a:endParaRPr lang="en-US" sz="2000" dirty="0"/>
          </a:p>
          <a:p>
            <a:r>
              <a:rPr lang="en-US" sz="2000" dirty="0"/>
              <a:t>Track 2:</a:t>
            </a:r>
          </a:p>
          <a:p>
            <a:r>
              <a:rPr lang="en-US" sz="2000" dirty="0"/>
              <a:t>Standard Azure hardware,</a:t>
            </a:r>
          </a:p>
          <a:p>
            <a:r>
              <a:rPr lang="en-US" sz="2000" dirty="0"/>
              <a:t>Limited DRAM(64GB) + 2TB SSD</a:t>
            </a:r>
          </a:p>
          <a:p>
            <a:r>
              <a:rPr lang="en-US" sz="2000" dirty="0"/>
              <a:t>Baseline: DiskANN</a:t>
            </a:r>
          </a:p>
          <a:p>
            <a:endParaRPr lang="en-US" sz="2000" dirty="0"/>
          </a:p>
          <a:p>
            <a:r>
              <a:rPr lang="en-US" sz="2000" dirty="0"/>
              <a:t>Track 3:</a:t>
            </a:r>
          </a:p>
          <a:p>
            <a:r>
              <a:rPr lang="en-US" sz="2000" dirty="0"/>
              <a:t>Any hardware,</a:t>
            </a:r>
          </a:p>
          <a:p>
            <a:r>
              <a:rPr lang="en-US" sz="2000" dirty="0"/>
              <a:t>Cost- and Watt-normalized query throughput</a:t>
            </a:r>
          </a:p>
          <a:p>
            <a:r>
              <a:rPr lang="en-US" sz="2000" dirty="0"/>
              <a:t>Winner: Intel’s adaption of DiskANN to Optane </a:t>
            </a:r>
            <a:r>
              <a:rPr lang="en-US" sz="2000" dirty="0" err="1"/>
              <a:t>pmem</a:t>
            </a:r>
            <a:endParaRPr lang="en-US" sz="2000" dirty="0"/>
          </a:p>
        </p:txBody>
      </p:sp>
    </p:spTree>
    <p:extLst>
      <p:ext uri="{BB962C8B-B14F-4D97-AF65-F5344CB8AC3E}">
        <p14:creationId xmlns:p14="http://schemas.microsoft.com/office/powerpoint/2010/main" val="496439478"/>
      </p:ext>
    </p:extLst>
  </p:cSld>
  <p:clrMapOvr>
    <a:masterClrMapping/>
  </p:clrMapOvr>
  <mc:AlternateContent xmlns:mc="http://schemas.openxmlformats.org/markup-compatibility/2006" xmlns:p14="http://schemas.microsoft.com/office/powerpoint/2010/main">
    <mc:Choice Requires="p14">
      <p:transition spd="slow" p14:dur="2000" advTm="47471"/>
    </mc:Choice>
    <mc:Fallback xmlns="">
      <p:transition spd="slow" advTm="47471"/>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p:txBody>
          <a:bodyPr>
            <a:normAutofit fontScale="90000"/>
          </a:bodyPr>
          <a:lstStyle/>
          <a:p>
            <a:r>
              <a:rPr lang="en-US" sz="2400" b="1" dirty="0"/>
              <a:t>Six Billion-scale Datasets from INRIA/IRISA, Facebook (now Meta), Microsoft, Yandex</a:t>
            </a:r>
          </a:p>
        </p:txBody>
      </p:sp>
      <p:sp>
        <p:nvSpPr>
          <p:cNvPr id="5" name="Content Placeholder 4">
            <a:extLst>
              <a:ext uri="{FF2B5EF4-FFF2-40B4-BE49-F238E27FC236}">
                <a16:creationId xmlns:a16="http://schemas.microsoft.com/office/drawing/2014/main" id="{4A42B10A-C159-68E8-E42A-4AFFFEFDC2E9}"/>
              </a:ext>
            </a:extLst>
          </p:cNvPr>
          <p:cNvSpPr>
            <a:spLocks noGrp="1"/>
          </p:cNvSpPr>
          <p:nvPr>
            <p:ph idx="1"/>
          </p:nvPr>
        </p:nvSpPr>
        <p:spPr/>
        <p:txBody>
          <a:bodyPr/>
          <a:lstStyle/>
          <a:p>
            <a:endParaRPr lang="en-US"/>
          </a:p>
        </p:txBody>
      </p:sp>
      <p:graphicFrame>
        <p:nvGraphicFramePr>
          <p:cNvPr id="11" name="Table 11">
            <a:extLst>
              <a:ext uri="{FF2B5EF4-FFF2-40B4-BE49-F238E27FC236}">
                <a16:creationId xmlns:a16="http://schemas.microsoft.com/office/drawing/2014/main" id="{DE25B3B5-F9C2-4877-A390-4A43FE8792CD}"/>
              </a:ext>
            </a:extLst>
          </p:cNvPr>
          <p:cNvGraphicFramePr>
            <a:graphicFrameLocks noGrp="1"/>
          </p:cNvGraphicFramePr>
          <p:nvPr>
            <p:extLst>
              <p:ext uri="{D42A27DB-BD31-4B8C-83A1-F6EECF244321}">
                <p14:modId xmlns:p14="http://schemas.microsoft.com/office/powerpoint/2010/main" val="1084185466"/>
              </p:ext>
            </p:extLst>
          </p:nvPr>
        </p:nvGraphicFramePr>
        <p:xfrm>
          <a:off x="578699" y="1076813"/>
          <a:ext cx="10926855" cy="5348442"/>
        </p:xfrm>
        <a:graphic>
          <a:graphicData uri="http://schemas.openxmlformats.org/drawingml/2006/table">
            <a:tbl>
              <a:tblPr firstRow="1" bandRow="1">
                <a:tableStyleId>{5C22544A-7EE6-4342-B048-85BDC9FD1C3A}</a:tableStyleId>
              </a:tblPr>
              <a:tblGrid>
                <a:gridCol w="2006846">
                  <a:extLst>
                    <a:ext uri="{9D8B030D-6E8A-4147-A177-3AD203B41FA5}">
                      <a16:colId xmlns:a16="http://schemas.microsoft.com/office/drawing/2014/main" val="3301694360"/>
                    </a:ext>
                  </a:extLst>
                </a:gridCol>
                <a:gridCol w="2183023">
                  <a:extLst>
                    <a:ext uri="{9D8B030D-6E8A-4147-A177-3AD203B41FA5}">
                      <a16:colId xmlns:a16="http://schemas.microsoft.com/office/drawing/2014/main" val="1189040515"/>
                    </a:ext>
                  </a:extLst>
                </a:gridCol>
                <a:gridCol w="1677370">
                  <a:extLst>
                    <a:ext uri="{9D8B030D-6E8A-4147-A177-3AD203B41FA5}">
                      <a16:colId xmlns:a16="http://schemas.microsoft.com/office/drawing/2014/main" val="789127063"/>
                    </a:ext>
                  </a:extLst>
                </a:gridCol>
                <a:gridCol w="2910485">
                  <a:extLst>
                    <a:ext uri="{9D8B030D-6E8A-4147-A177-3AD203B41FA5}">
                      <a16:colId xmlns:a16="http://schemas.microsoft.com/office/drawing/2014/main" val="3280574854"/>
                    </a:ext>
                  </a:extLst>
                </a:gridCol>
                <a:gridCol w="2149131">
                  <a:extLst>
                    <a:ext uri="{9D8B030D-6E8A-4147-A177-3AD203B41FA5}">
                      <a16:colId xmlns:a16="http://schemas.microsoft.com/office/drawing/2014/main" val="3720991411"/>
                    </a:ext>
                  </a:extLst>
                </a:gridCol>
              </a:tblGrid>
              <a:tr h="527615">
                <a:tc>
                  <a:txBody>
                    <a:bodyPr/>
                    <a:lstStyle/>
                    <a:p>
                      <a:r>
                        <a:rPr lang="en-US" sz="2800"/>
                        <a:t>Dataset</a:t>
                      </a:r>
                      <a:endParaRPr lang="en-US"/>
                    </a:p>
                  </a:txBody>
                  <a:tcPr/>
                </a:tc>
                <a:tc>
                  <a:txBody>
                    <a:bodyPr/>
                    <a:lstStyle/>
                    <a:p>
                      <a:r>
                        <a:rPr lang="en-US" sz="2800"/>
                        <a:t>Source</a:t>
                      </a:r>
                      <a:endParaRPr lang="en-US"/>
                    </a:p>
                  </a:txBody>
                  <a:tcPr/>
                </a:tc>
                <a:tc>
                  <a:txBody>
                    <a:bodyPr/>
                    <a:lstStyle/>
                    <a:p>
                      <a:r>
                        <a:rPr lang="en-US" sz="2800"/>
                        <a:t>Size</a:t>
                      </a:r>
                    </a:p>
                  </a:txBody>
                  <a:tcPr/>
                </a:tc>
                <a:tc>
                  <a:txBody>
                    <a:bodyPr/>
                    <a:lstStyle/>
                    <a:p>
                      <a:r>
                        <a:rPr lang="en-US" sz="2800"/>
                        <a:t>Encoder/Task</a:t>
                      </a:r>
                      <a:endParaRPr lang="en-US"/>
                    </a:p>
                  </a:txBody>
                  <a:tcPr/>
                </a:tc>
                <a:tc>
                  <a:txBody>
                    <a:bodyPr/>
                    <a:lstStyle/>
                    <a:p>
                      <a:r>
                        <a:rPr lang="en-US" sz="2800"/>
                        <a:t>Other notes</a:t>
                      </a:r>
                      <a:endParaRPr lang="en-US"/>
                    </a:p>
                  </a:txBody>
                  <a:tcPr/>
                </a:tc>
                <a:extLst>
                  <a:ext uri="{0D108BD9-81ED-4DB2-BD59-A6C34878D82A}">
                    <a16:rowId xmlns:a16="http://schemas.microsoft.com/office/drawing/2014/main" val="458741791"/>
                  </a:ext>
                </a:extLst>
              </a:tr>
              <a:tr h="659519">
                <a:tc>
                  <a:txBody>
                    <a:bodyPr/>
                    <a:lstStyle/>
                    <a:p>
                      <a:r>
                        <a:rPr lang="en-US" sz="2000"/>
                        <a:t>BIGANN-1B</a:t>
                      </a:r>
                    </a:p>
                  </a:txBody>
                  <a:tcPr/>
                </a:tc>
                <a:tc>
                  <a:txBody>
                    <a:bodyPr/>
                    <a:lstStyle/>
                    <a:p>
                      <a:r>
                        <a:rPr lang="en-US"/>
                        <a:t>CNRS/IRISA</a:t>
                      </a:r>
                    </a:p>
                    <a:p>
                      <a:r>
                        <a:rPr lang="en-US" sz="1200"/>
                        <a:t>http://corpus-texmex.irisa.fr/</a:t>
                      </a:r>
                      <a:endParaRPr lang="en-US"/>
                    </a:p>
                  </a:txBody>
                  <a:tcPr/>
                </a:tc>
                <a:tc>
                  <a:txBody>
                    <a:bodyPr/>
                    <a:lstStyle/>
                    <a:p>
                      <a:r>
                        <a:rPr lang="en-US"/>
                        <a:t>128 dims uint8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L2</a:t>
                      </a:r>
                    </a:p>
                  </a:txBody>
                  <a:tcPr/>
                </a:tc>
                <a:tc>
                  <a:txBody>
                    <a:bodyPr/>
                    <a:lstStyle/>
                    <a:p>
                      <a:r>
                        <a:rPr lang="en-US"/>
                        <a:t>SIFT descriptors for image similarity</a:t>
                      </a:r>
                    </a:p>
                  </a:txBody>
                  <a:tcPr/>
                </a:tc>
                <a:tc>
                  <a:txBody>
                    <a:bodyPr/>
                    <a:lstStyle/>
                    <a:p>
                      <a:endParaRPr lang="en-US"/>
                    </a:p>
                  </a:txBody>
                  <a:tcPr/>
                </a:tc>
                <a:extLst>
                  <a:ext uri="{0D108BD9-81ED-4DB2-BD59-A6C34878D82A}">
                    <a16:rowId xmlns:a16="http://schemas.microsoft.com/office/drawing/2014/main" val="784653594"/>
                  </a:ext>
                </a:extLst>
              </a:tr>
              <a:tr h="6899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t>SSNPP-1B</a:t>
                      </a:r>
                      <a:r>
                        <a:rPr lang="en-US" sz="2000">
                          <a:solidFill>
                            <a:schemeClr val="accent2">
                              <a:lumMod val="75000"/>
                            </a:schemeClr>
                          </a:solidFill>
                        </a:rPr>
                        <a:t>*</a:t>
                      </a:r>
                    </a:p>
                    <a:p>
                      <a:endParaRPr lang="en-US"/>
                    </a:p>
                  </a:txBody>
                  <a:tcPr/>
                </a:tc>
                <a:tc>
                  <a:txBody>
                    <a:bodyPr/>
                    <a:lstStyle/>
                    <a:p>
                      <a:r>
                        <a:rPr lang="en-US" dirty="0"/>
                        <a:t>Facebook</a:t>
                      </a:r>
                    </a:p>
                  </a:txBody>
                  <a:tcPr/>
                </a:tc>
                <a:tc>
                  <a:txBody>
                    <a:bodyPr/>
                    <a:lstStyle/>
                    <a:p>
                      <a:r>
                        <a:rPr lang="en-US"/>
                        <a:t>256 dims uint8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L2</a:t>
                      </a:r>
                    </a:p>
                  </a:txBody>
                  <a:tcPr/>
                </a:tc>
                <a:tc>
                  <a:txBody>
                    <a:bodyPr/>
                    <a:lstStyle/>
                    <a:p>
                      <a:r>
                        <a:rPr lang="en-US" err="1">
                          <a:hlinkClick r:id="rId3"/>
                        </a:rPr>
                        <a:t>SimSearchNet</a:t>
                      </a:r>
                      <a:r>
                        <a:rPr lang="en-US">
                          <a:hlinkClick r:id="rId3"/>
                        </a:rPr>
                        <a:t>++ image encoder</a:t>
                      </a:r>
                      <a:endParaRPr lang="en-US"/>
                    </a:p>
                  </a:txBody>
                  <a:tcPr/>
                </a:tc>
                <a:tc>
                  <a:txBody>
                    <a:bodyPr/>
                    <a:lstStyle/>
                    <a:p>
                      <a:r>
                        <a:rPr lang="en-US"/>
                        <a:t>Range search</a:t>
                      </a:r>
                    </a:p>
                  </a:txBody>
                  <a:tcPr/>
                </a:tc>
                <a:extLst>
                  <a:ext uri="{0D108BD9-81ED-4DB2-BD59-A6C34878D82A}">
                    <a16:rowId xmlns:a16="http://schemas.microsoft.com/office/drawing/2014/main" val="4176742779"/>
                  </a:ext>
                </a:extLst>
              </a:tr>
              <a:tr h="94362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t>SpaceV-1B</a:t>
                      </a:r>
                      <a:r>
                        <a:rPr lang="en-US" sz="2000">
                          <a:solidFill>
                            <a:schemeClr val="accent2">
                              <a:lumMod val="75000"/>
                            </a:schemeClr>
                          </a:solidFill>
                        </a:rPr>
                        <a:t>*</a:t>
                      </a:r>
                    </a:p>
                    <a:p>
                      <a:endParaRPr lang="en-US"/>
                    </a:p>
                  </a:txBody>
                  <a:tcPr/>
                </a:tc>
                <a:tc>
                  <a:txBody>
                    <a:bodyPr/>
                    <a:lstStyle/>
                    <a:p>
                      <a:r>
                        <a:rPr lang="en-US"/>
                        <a:t>Microsoft</a:t>
                      </a:r>
                    </a:p>
                    <a:p>
                      <a:r>
                        <a:rPr lang="en-US" sz="1000"/>
                        <a:t>https://github.com/microsoft/SPTAG/tree/master/datasets/SPACEV1B</a:t>
                      </a:r>
                    </a:p>
                  </a:txBody>
                  <a:tcPr/>
                </a:tc>
                <a:tc>
                  <a:txBody>
                    <a:bodyPr/>
                    <a:lstStyle/>
                    <a:p>
                      <a:r>
                        <a:rPr lang="en-US"/>
                        <a:t>100 dims 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L2</a:t>
                      </a:r>
                    </a:p>
                  </a:txBody>
                  <a:tcPr/>
                </a:tc>
                <a:tc>
                  <a:txBody>
                    <a:bodyPr/>
                    <a:lstStyle/>
                    <a:p>
                      <a:r>
                        <a:rPr lang="en-US" sz="1400" b="0" i="0" kern="1200">
                          <a:solidFill>
                            <a:schemeClr val="dk1"/>
                          </a:solidFill>
                          <a:effectLst/>
                          <a:latin typeface="+mn-lt"/>
                          <a:ea typeface="+mn-ea"/>
                          <a:cs typeface="+mn-cs"/>
                        </a:rPr>
                        <a:t>Docs and queries encoded by Microsoft </a:t>
                      </a:r>
                      <a:r>
                        <a:rPr lang="en-US" sz="1400" b="0" i="0" kern="1200" err="1">
                          <a:solidFill>
                            <a:schemeClr val="dk1"/>
                          </a:solidFill>
                          <a:effectLst/>
                          <a:latin typeface="+mn-lt"/>
                          <a:ea typeface="+mn-ea"/>
                          <a:cs typeface="+mn-cs"/>
                        </a:rPr>
                        <a:t>SpaceV</a:t>
                      </a:r>
                      <a:r>
                        <a:rPr lang="en-US" sz="1400" b="0" i="0" kern="1200">
                          <a:solidFill>
                            <a:schemeClr val="dk1"/>
                          </a:solidFill>
                          <a:effectLst/>
                          <a:latin typeface="+mn-lt"/>
                          <a:ea typeface="+mn-ea"/>
                          <a:cs typeface="+mn-cs"/>
                        </a:rPr>
                        <a:t> Superior model to capture generic intent representation.</a:t>
                      </a:r>
                      <a:endParaRPr lang="en-US" sz="1400"/>
                    </a:p>
                  </a:txBody>
                  <a:tcPr/>
                </a:tc>
                <a:tc>
                  <a:txBody>
                    <a:bodyPr/>
                    <a:lstStyle/>
                    <a:p>
                      <a:endParaRPr lang="en-US"/>
                    </a:p>
                  </a:txBody>
                  <a:tcPr/>
                </a:tc>
                <a:extLst>
                  <a:ext uri="{0D108BD9-81ED-4DB2-BD59-A6C34878D82A}">
                    <a16:rowId xmlns:a16="http://schemas.microsoft.com/office/drawing/2014/main" val="955931816"/>
                  </a:ext>
                </a:extLst>
              </a:tr>
              <a:tr h="7203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t>Turing-ANNS-1B</a:t>
                      </a:r>
                      <a:r>
                        <a:rPr lang="en-US" sz="2000">
                          <a:solidFill>
                            <a:schemeClr val="accent2">
                              <a:lumMod val="75000"/>
                            </a:schemeClr>
                          </a:solidFill>
                        </a:rPr>
                        <a:t>*</a:t>
                      </a:r>
                    </a:p>
                  </a:txBody>
                  <a:tcPr/>
                </a:tc>
                <a:tc>
                  <a:txBody>
                    <a:bodyPr/>
                    <a:lstStyle/>
                    <a:p>
                      <a:r>
                        <a:rPr lang="en-US"/>
                        <a:t>Microsoft Turing </a:t>
                      </a:r>
                    </a:p>
                  </a:txBody>
                  <a:tcPr/>
                </a:tc>
                <a:tc>
                  <a:txBody>
                    <a:bodyPr/>
                    <a:lstStyle/>
                    <a:p>
                      <a:r>
                        <a:rPr lang="en-US"/>
                        <a:t>100 dims float</a:t>
                      </a:r>
                    </a:p>
                    <a:p>
                      <a:r>
                        <a:rPr lang="en-US"/>
                        <a:t>L2</a:t>
                      </a:r>
                    </a:p>
                  </a:txBody>
                  <a:tcPr/>
                </a:tc>
                <a:tc>
                  <a:txBody>
                    <a:bodyPr/>
                    <a:lstStyle/>
                    <a:p>
                      <a:r>
                        <a:rPr lang="en-US" sz="1800" b="0" i="0" kern="1200">
                          <a:solidFill>
                            <a:schemeClr val="dk1"/>
                          </a:solidFill>
                          <a:effectLst/>
                          <a:latin typeface="+mn-lt"/>
                          <a:ea typeface="+mn-ea"/>
                          <a:cs typeface="+mn-cs"/>
                        </a:rPr>
                        <a:t>Bing queries encoded by Turing AGI v5 encoder.</a:t>
                      </a:r>
                      <a:endParaRPr lang="en-US"/>
                    </a:p>
                  </a:txBody>
                  <a:tcPr/>
                </a:tc>
                <a:tc>
                  <a:txBody>
                    <a:bodyPr/>
                    <a:lstStyle/>
                    <a:p>
                      <a:endParaRPr lang="en-US"/>
                    </a:p>
                  </a:txBody>
                  <a:tcPr/>
                </a:tc>
                <a:extLst>
                  <a:ext uri="{0D108BD9-81ED-4DB2-BD59-A6C34878D82A}">
                    <a16:rowId xmlns:a16="http://schemas.microsoft.com/office/drawing/2014/main" val="2072605473"/>
                  </a:ext>
                </a:extLst>
              </a:tr>
              <a:tr h="8624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t>Text2Image-1B</a:t>
                      </a:r>
                      <a:r>
                        <a:rPr lang="en-US" sz="2000">
                          <a:solidFill>
                            <a:schemeClr val="accent2">
                              <a:lumMod val="75000"/>
                            </a:schemeClr>
                          </a:solidFill>
                        </a:rPr>
                        <a:t>*</a:t>
                      </a:r>
                      <a:endParaRPr lang="en-US" sz="1800">
                        <a:solidFill>
                          <a:schemeClr val="accent2">
                            <a:lumMod val="75000"/>
                          </a:schemeClr>
                        </a:solidFill>
                      </a:endParaRPr>
                    </a:p>
                    <a:p>
                      <a:endParaRPr lang="en-US"/>
                    </a:p>
                  </a:txBody>
                  <a:tcPr/>
                </a:tc>
                <a:tc>
                  <a:txBody>
                    <a:bodyPr/>
                    <a:lstStyle/>
                    <a:p>
                      <a:r>
                        <a:rPr lang="en-US"/>
                        <a:t>Yandex</a:t>
                      </a:r>
                    </a:p>
                    <a:p>
                      <a:r>
                        <a:rPr lang="en-US" sz="1200"/>
                        <a:t>https://research.yandex.com/datasets/biganns</a:t>
                      </a:r>
                      <a:endParaRPr lang="en-US"/>
                    </a:p>
                  </a:txBody>
                  <a:tcPr/>
                </a:tc>
                <a:tc>
                  <a:txBody>
                    <a:bodyPr/>
                    <a:lstStyle/>
                    <a:p>
                      <a:r>
                        <a:rPr lang="en-US"/>
                        <a:t>200 dims float</a:t>
                      </a:r>
                    </a:p>
                    <a:p>
                      <a:r>
                        <a:rPr lang="en-US"/>
                        <a:t>Inner-product</a:t>
                      </a:r>
                    </a:p>
                  </a:txBody>
                  <a:tcPr/>
                </a:tc>
                <a:tc>
                  <a:txBody>
                    <a:bodyPr/>
                    <a:lstStyle/>
                    <a:p>
                      <a:r>
                        <a:rPr lang="en-US" sz="1400" b="0" i="0" kern="1200">
                          <a:solidFill>
                            <a:schemeClr val="dk1"/>
                          </a:solidFill>
                          <a:effectLst/>
                          <a:latin typeface="+mn-lt"/>
                          <a:ea typeface="+mn-ea"/>
                          <a:cs typeface="+mn-cs"/>
                        </a:rPr>
                        <a:t>Images encoded by </a:t>
                      </a:r>
                      <a:r>
                        <a:rPr lang="en-US" sz="1400" b="0" i="0" u="none" strike="noStrike" kern="1200">
                          <a:solidFill>
                            <a:schemeClr val="dk1"/>
                          </a:solidFill>
                          <a:effectLst/>
                          <a:latin typeface="+mn-lt"/>
                          <a:ea typeface="+mn-ea"/>
                          <a:cs typeface="+mn-cs"/>
                          <a:hlinkClick r:id="rId4"/>
                        </a:rPr>
                        <a:t>Se-ResNext-101</a:t>
                      </a:r>
                      <a:r>
                        <a:rPr lang="en-US" sz="1400" b="0" i="0" kern="1200">
                          <a:solidFill>
                            <a:schemeClr val="dk1"/>
                          </a:solidFill>
                          <a:effectLst/>
                          <a:latin typeface="+mn-lt"/>
                          <a:ea typeface="+mn-ea"/>
                          <a:cs typeface="+mn-cs"/>
                        </a:rPr>
                        <a:t> model, queries are text encoded by a variant of </a:t>
                      </a:r>
                      <a:r>
                        <a:rPr lang="en-US" sz="1400" b="0" i="0" u="none" strike="noStrike" kern="1200">
                          <a:solidFill>
                            <a:schemeClr val="dk1"/>
                          </a:solidFill>
                          <a:effectLst/>
                          <a:latin typeface="+mn-lt"/>
                          <a:ea typeface="+mn-ea"/>
                          <a:cs typeface="+mn-cs"/>
                          <a:hlinkClick r:id="rId5"/>
                        </a:rPr>
                        <a:t>DSSM</a:t>
                      </a:r>
                      <a:endParaRPr lang="en-US" sz="1400"/>
                    </a:p>
                  </a:txBody>
                  <a:tcPr/>
                </a:tc>
                <a:tc>
                  <a:txBody>
                    <a:bodyPr/>
                    <a:lstStyle/>
                    <a:p>
                      <a:r>
                        <a:rPr lang="en-US" sz="1600"/>
                        <a:t>Cross-modal; Query distribution different from index set</a:t>
                      </a:r>
                    </a:p>
                  </a:txBody>
                  <a:tcPr/>
                </a:tc>
                <a:extLst>
                  <a:ext uri="{0D108BD9-81ED-4DB2-BD59-A6C34878D82A}">
                    <a16:rowId xmlns:a16="http://schemas.microsoft.com/office/drawing/2014/main" val="1243258375"/>
                  </a:ext>
                </a:extLst>
              </a:tr>
              <a:tr h="94362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DEEP-1B</a:t>
                      </a:r>
                    </a:p>
                  </a:txBody>
                  <a:tcPr/>
                </a:tc>
                <a:tc>
                  <a:txBody>
                    <a:bodyPr/>
                    <a:lstStyle/>
                    <a:p>
                      <a:r>
                        <a:rPr lang="en-US"/>
                        <a:t>Yandex</a:t>
                      </a:r>
                    </a:p>
                    <a:p>
                      <a:r>
                        <a:rPr lang="en-US" sz="900">
                          <a:hlinkClick r:id="rId6"/>
                        </a:rPr>
                        <a:t>https://www.cv-foundation.org/openaccess/content_cvpr_2016/app/S09-38.pdf</a:t>
                      </a:r>
                      <a:endParaRPr lang="en-US"/>
                    </a:p>
                  </a:txBody>
                  <a:tcPr/>
                </a:tc>
                <a:tc>
                  <a:txBody>
                    <a:bodyPr/>
                    <a:lstStyle/>
                    <a:p>
                      <a:r>
                        <a:rPr lang="en-US"/>
                        <a:t>96 dims float</a:t>
                      </a:r>
                    </a:p>
                    <a:p>
                      <a:r>
                        <a:rPr lang="en-US"/>
                        <a:t>L2</a:t>
                      </a:r>
                    </a:p>
                  </a:txBody>
                  <a:tcPr/>
                </a:tc>
                <a:tc>
                  <a:txBody>
                    <a:bodyPr/>
                    <a:lstStyle/>
                    <a:p>
                      <a:r>
                        <a:rPr lang="en-US" sz="1800" b="0" i="0" u="none" strike="noStrike" kern="1200" err="1">
                          <a:solidFill>
                            <a:schemeClr val="dk1"/>
                          </a:solidFill>
                          <a:effectLst/>
                          <a:latin typeface="+mn-lt"/>
                          <a:ea typeface="+mn-ea"/>
                          <a:cs typeface="+mn-cs"/>
                          <a:hlinkClick r:id="rId7"/>
                        </a:rPr>
                        <a:t>GoogLeNet</a:t>
                      </a:r>
                      <a:r>
                        <a:rPr lang="en-US" sz="1800" b="0" i="0" kern="1200">
                          <a:solidFill>
                            <a:schemeClr val="dk1"/>
                          </a:solidFill>
                          <a:effectLst/>
                          <a:latin typeface="+mn-lt"/>
                          <a:ea typeface="+mn-ea"/>
                          <a:cs typeface="+mn-cs"/>
                        </a:rPr>
                        <a:t> pretrained for </a:t>
                      </a:r>
                      <a:r>
                        <a:rPr lang="en-US" sz="1800" b="0" i="0" kern="1200" err="1">
                          <a:solidFill>
                            <a:schemeClr val="dk1"/>
                          </a:solidFill>
                          <a:effectLst/>
                          <a:latin typeface="+mn-lt"/>
                          <a:ea typeface="+mn-ea"/>
                          <a:cs typeface="+mn-cs"/>
                        </a:rPr>
                        <a:t>Imagenet</a:t>
                      </a:r>
                      <a:r>
                        <a:rPr lang="en-US" sz="1800" b="0" i="0" kern="1200">
                          <a:solidFill>
                            <a:schemeClr val="dk1"/>
                          </a:solidFill>
                          <a:effectLst/>
                          <a:latin typeface="+mn-lt"/>
                          <a:ea typeface="+mn-ea"/>
                          <a:cs typeface="+mn-cs"/>
                        </a:rPr>
                        <a:t> classification task + PCA + l2 normalized</a:t>
                      </a:r>
                      <a:endParaRPr lang="en-US"/>
                    </a:p>
                  </a:txBody>
                  <a:tcPr/>
                </a:tc>
                <a:tc>
                  <a:txBody>
                    <a:bodyPr/>
                    <a:lstStyle/>
                    <a:p>
                      <a:endParaRPr lang="en-US" dirty="0"/>
                    </a:p>
                  </a:txBody>
                  <a:tcPr/>
                </a:tc>
                <a:extLst>
                  <a:ext uri="{0D108BD9-81ED-4DB2-BD59-A6C34878D82A}">
                    <a16:rowId xmlns:a16="http://schemas.microsoft.com/office/drawing/2014/main" val="3245796083"/>
                  </a:ext>
                </a:extLst>
              </a:tr>
            </a:tbl>
          </a:graphicData>
        </a:graphic>
      </p:graphicFrame>
      <p:sp>
        <p:nvSpPr>
          <p:cNvPr id="3" name="TextBox 2">
            <a:extLst>
              <a:ext uri="{FF2B5EF4-FFF2-40B4-BE49-F238E27FC236}">
                <a16:creationId xmlns:a16="http://schemas.microsoft.com/office/drawing/2014/main" id="{47E4BB34-7484-43C5-868F-D74CBF31AD56}"/>
              </a:ext>
            </a:extLst>
          </p:cNvPr>
          <p:cNvSpPr txBox="1"/>
          <p:nvPr/>
        </p:nvSpPr>
        <p:spPr>
          <a:xfrm>
            <a:off x="578699" y="6388188"/>
            <a:ext cx="4807983" cy="369332"/>
          </a:xfrm>
          <a:prstGeom prst="rect">
            <a:avLst/>
          </a:prstGeom>
          <a:noFill/>
        </p:spPr>
        <p:txBody>
          <a:bodyPr wrap="none" rtlCol="0">
            <a:spAutoFit/>
          </a:bodyPr>
          <a:lstStyle/>
          <a:p>
            <a:r>
              <a:rPr lang="en-US">
                <a:solidFill>
                  <a:schemeClr val="accent2">
                    <a:lumMod val="75000"/>
                  </a:schemeClr>
                </a:solidFill>
              </a:rPr>
              <a:t>[ * new datasets released for the competition]</a:t>
            </a:r>
          </a:p>
        </p:txBody>
      </p:sp>
      <p:sp>
        <p:nvSpPr>
          <p:cNvPr id="6" name="Date Placeholder 2">
            <a:extLst>
              <a:ext uri="{FF2B5EF4-FFF2-40B4-BE49-F238E27FC236}">
                <a16:creationId xmlns:a16="http://schemas.microsoft.com/office/drawing/2014/main" id="{CA16EACF-7273-20F9-9E8B-4691E12EAA57}"/>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7" name="Slide Number Placeholder 7">
            <a:extLst>
              <a:ext uri="{FF2B5EF4-FFF2-40B4-BE49-F238E27FC236}">
                <a16:creationId xmlns:a16="http://schemas.microsoft.com/office/drawing/2014/main" id="{ED816C38-517C-79A7-C054-7D2A40445A88}"/>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27</a:t>
            </a:fld>
            <a:endParaRPr lang="en-US" dirty="0"/>
          </a:p>
        </p:txBody>
      </p:sp>
    </p:spTree>
    <p:extLst>
      <p:ext uri="{BB962C8B-B14F-4D97-AF65-F5344CB8AC3E}">
        <p14:creationId xmlns:p14="http://schemas.microsoft.com/office/powerpoint/2010/main" val="1529189985"/>
      </p:ext>
    </p:extLst>
  </p:cSld>
  <p:clrMapOvr>
    <a:masterClrMapping/>
  </p:clrMapOvr>
  <mc:AlternateContent xmlns:mc="http://schemas.openxmlformats.org/markup-compatibility/2006" xmlns:p14="http://schemas.microsoft.com/office/powerpoint/2010/main">
    <mc:Choice Requires="p14">
      <p:transition spd="slow" p14:dur="2000" advTm="164941"/>
    </mc:Choice>
    <mc:Fallback xmlns="">
      <p:transition spd="slow" advTm="16494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5BABFE-227A-723A-2AFB-0ACD1CF86F06}"/>
              </a:ext>
            </a:extLst>
          </p:cNvPr>
          <p:cNvSpPr>
            <a:spLocks noGrp="1"/>
          </p:cNvSpPr>
          <p:nvPr>
            <p:ph idx="1"/>
          </p:nvPr>
        </p:nvSpPr>
        <p:spPr>
          <a:xfrm>
            <a:off x="1250597" y="799381"/>
            <a:ext cx="8652640" cy="3680604"/>
          </a:xfrm>
          <a:solidFill>
            <a:schemeClr val="accent6">
              <a:lumMod val="20000"/>
              <a:lumOff val="80000"/>
            </a:schemeClr>
          </a:solidFill>
        </p:spPr>
        <p:txBody>
          <a:bodyPr>
            <a:normAutofit fontScale="92500"/>
          </a:bodyPr>
          <a:lstStyle/>
          <a:p>
            <a:pPr marL="0" indent="0" algn="ctr">
              <a:buNone/>
            </a:pPr>
            <a:endParaRPr lang="en-US" sz="3200" dirty="0"/>
          </a:p>
          <a:p>
            <a:pPr marL="0" indent="0" algn="ctr">
              <a:buNone/>
            </a:pPr>
            <a:r>
              <a:rPr lang="en-US" sz="3200" dirty="0"/>
              <a:t>Can we design ANN indices so accurate, cost-efficient, reliable and feature-full that it is primary search index for all search and recommendation applications?</a:t>
            </a:r>
          </a:p>
          <a:p>
            <a:pPr marL="0" indent="0" algn="ctr">
              <a:buNone/>
            </a:pPr>
            <a:endParaRPr lang="en-US" sz="3000" dirty="0"/>
          </a:p>
          <a:p>
            <a:pPr marL="0" indent="0">
              <a:buNone/>
            </a:pPr>
            <a:r>
              <a:rPr lang="en-US" sz="3000" dirty="0"/>
              <a:t>e.g. web/email/doc/image/audio/map/molecule search, personalized document/news/task recommendation</a:t>
            </a:r>
          </a:p>
          <a:p>
            <a:pPr marL="0" indent="0">
              <a:buNone/>
            </a:pPr>
            <a:endParaRPr lang="en-US" sz="3200" dirty="0"/>
          </a:p>
        </p:txBody>
      </p:sp>
      <p:sp>
        <p:nvSpPr>
          <p:cNvPr id="4" name="TextBox 3">
            <a:extLst>
              <a:ext uri="{FF2B5EF4-FFF2-40B4-BE49-F238E27FC236}">
                <a16:creationId xmlns:a16="http://schemas.microsoft.com/office/drawing/2014/main" id="{F3859EC8-AB15-5D04-FC1A-DC0DDC1DE708}"/>
              </a:ext>
            </a:extLst>
          </p:cNvPr>
          <p:cNvSpPr txBox="1"/>
          <p:nvPr/>
        </p:nvSpPr>
        <p:spPr>
          <a:xfrm>
            <a:off x="1256234" y="5158598"/>
            <a:ext cx="8647003" cy="954107"/>
          </a:xfrm>
          <a:prstGeom prst="rect">
            <a:avLst/>
          </a:prstGeom>
          <a:solidFill>
            <a:schemeClr val="accent6">
              <a:lumMod val="20000"/>
              <a:lumOff val="80000"/>
            </a:schemeClr>
          </a:solidFill>
        </p:spPr>
        <p:txBody>
          <a:bodyPr wrap="square" rtlCol="0">
            <a:spAutoFit/>
          </a:bodyPr>
          <a:lstStyle/>
          <a:p>
            <a:pPr algn="ctr"/>
            <a:r>
              <a:rPr lang="en-US" sz="2800" dirty="0"/>
              <a:t>Interesting problems with connections to research in Algorithms, Machine Learning, Databases, HPC.</a:t>
            </a:r>
          </a:p>
        </p:txBody>
      </p:sp>
    </p:spTree>
    <p:extLst>
      <p:ext uri="{BB962C8B-B14F-4D97-AF65-F5344CB8AC3E}">
        <p14:creationId xmlns:p14="http://schemas.microsoft.com/office/powerpoint/2010/main" val="2420263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C0BE-B0A0-1B16-E18D-1B581E79D7B9}"/>
              </a:ext>
            </a:extLst>
          </p:cNvPr>
          <p:cNvSpPr>
            <a:spLocks noGrp="1"/>
          </p:cNvSpPr>
          <p:nvPr>
            <p:ph type="title"/>
          </p:nvPr>
        </p:nvSpPr>
        <p:spPr>
          <a:xfrm>
            <a:off x="978093" y="409827"/>
            <a:ext cx="9692640" cy="672704"/>
          </a:xfrm>
        </p:spPr>
        <p:txBody>
          <a:bodyPr>
            <a:normAutofit fontScale="90000"/>
          </a:bodyPr>
          <a:lstStyle/>
          <a:p>
            <a:r>
              <a:rPr lang="en-US" dirty="0"/>
              <a:t>Direction 1: ANNS + Filters</a:t>
            </a:r>
          </a:p>
        </p:txBody>
      </p:sp>
      <p:sp>
        <p:nvSpPr>
          <p:cNvPr id="3" name="Content Placeholder 2">
            <a:extLst>
              <a:ext uri="{FF2B5EF4-FFF2-40B4-BE49-F238E27FC236}">
                <a16:creationId xmlns:a16="http://schemas.microsoft.com/office/drawing/2014/main" id="{DEF10604-812F-D149-BF06-8A906D229D79}"/>
              </a:ext>
            </a:extLst>
          </p:cNvPr>
          <p:cNvSpPr>
            <a:spLocks noGrp="1"/>
          </p:cNvSpPr>
          <p:nvPr>
            <p:ph idx="1"/>
          </p:nvPr>
        </p:nvSpPr>
        <p:spPr>
          <a:xfrm>
            <a:off x="978093" y="1360721"/>
            <a:ext cx="9936900" cy="4751100"/>
          </a:xfrm>
        </p:spPr>
        <p:txBody>
          <a:bodyPr>
            <a:noAutofit/>
          </a:bodyPr>
          <a:lstStyle/>
          <a:p>
            <a:r>
              <a:rPr lang="en-US" dirty="0"/>
              <a:t>Given: </a:t>
            </a:r>
            <a:r>
              <a:rPr lang="en-US" b="1" i="1" dirty="0"/>
              <a:t>P = {p</a:t>
            </a:r>
            <a:r>
              <a:rPr lang="en-US" b="1" i="1" baseline="-25000" dirty="0"/>
              <a:t>1, </a:t>
            </a:r>
            <a:r>
              <a:rPr lang="en-US" b="1" i="1" dirty="0"/>
              <a:t>p</a:t>
            </a:r>
            <a:r>
              <a:rPr lang="en-US" b="1" i="1" baseline="-25000" dirty="0"/>
              <a:t>2, </a:t>
            </a:r>
            <a:r>
              <a:rPr lang="en-US" b="1" i="1" dirty="0"/>
              <a:t>p</a:t>
            </a:r>
            <a:r>
              <a:rPr lang="en-US" b="1" i="1" baseline="-25000" dirty="0"/>
              <a:t>3, …, </a:t>
            </a:r>
            <a:r>
              <a:rPr lang="en-US" b="1" i="1" dirty="0" err="1"/>
              <a:t>p</a:t>
            </a:r>
            <a:r>
              <a:rPr lang="en-US" b="1" i="1" baseline="-25000" dirty="0" err="1"/>
              <a:t>n</a:t>
            </a:r>
            <a:r>
              <a:rPr lang="en-US" b="1" i="1" dirty="0"/>
              <a:t>}</a:t>
            </a:r>
            <a:r>
              <a:rPr lang="en-US" dirty="0"/>
              <a:t> in </a:t>
            </a:r>
            <a:r>
              <a:rPr lang="en-US" b="1" i="1" dirty="0"/>
              <a:t>R</a:t>
            </a:r>
            <a:r>
              <a:rPr lang="en-US" b="1" i="1" baseline="30000" dirty="0"/>
              <a:t>d</a:t>
            </a:r>
            <a:r>
              <a:rPr lang="en-US" dirty="0"/>
              <a:t>, a set of labels </a:t>
            </a:r>
            <a:r>
              <a:rPr lang="en-US" b="1" i="1" dirty="0"/>
              <a:t>{L</a:t>
            </a:r>
            <a:r>
              <a:rPr lang="en-US" b="1" i="1" baseline="-25000" dirty="0"/>
              <a:t>1, </a:t>
            </a:r>
            <a:r>
              <a:rPr lang="en-US" b="1" i="1" dirty="0"/>
              <a:t>L</a:t>
            </a:r>
            <a:r>
              <a:rPr lang="en-US" b="1" i="1" baseline="-25000" dirty="0"/>
              <a:t>2,</a:t>
            </a:r>
            <a:r>
              <a:rPr lang="en-US" b="1" i="1" dirty="0"/>
              <a:t>…, L</a:t>
            </a:r>
            <a:r>
              <a:rPr lang="en-US" b="1" i="1" baseline="-25000" dirty="0"/>
              <a:t>k</a:t>
            </a:r>
            <a:r>
              <a:rPr lang="en-US" b="1" i="1" dirty="0"/>
              <a:t>}</a:t>
            </a:r>
            <a:r>
              <a:rPr lang="en-US" i="1" dirty="0"/>
              <a:t>, </a:t>
            </a:r>
            <a:r>
              <a:rPr lang="en-US" dirty="0"/>
              <a:t>and an association of labels to each point </a:t>
            </a:r>
            <a:r>
              <a:rPr lang="en-US" b="1" i="1" dirty="0"/>
              <a:t>p</a:t>
            </a:r>
            <a:r>
              <a:rPr lang="en-US" b="1" i="1" baseline="-25000" dirty="0"/>
              <a:t>i</a:t>
            </a:r>
            <a:r>
              <a:rPr lang="en-US" b="1" i="1" dirty="0"/>
              <a:t> </a:t>
            </a:r>
            <a:r>
              <a:rPr lang="en-US" b="1" i="1" dirty="0">
                <a:sym typeface="Wingdings" panose="05000000000000000000" pitchFamily="2" charset="2"/>
              </a:rPr>
              <a:t> {L</a:t>
            </a:r>
            <a:r>
              <a:rPr lang="en-US" b="1" i="1" baseline="-25000" dirty="0">
                <a:sym typeface="Wingdings" panose="05000000000000000000" pitchFamily="2" charset="2"/>
              </a:rPr>
              <a:t>i1</a:t>
            </a:r>
            <a:r>
              <a:rPr lang="en-US" b="1" i="1" dirty="0"/>
              <a:t>, </a:t>
            </a:r>
            <a:r>
              <a:rPr lang="en-US" b="1" i="1" dirty="0">
                <a:sym typeface="Wingdings" panose="05000000000000000000" pitchFamily="2" charset="2"/>
              </a:rPr>
              <a:t>L</a:t>
            </a:r>
            <a:r>
              <a:rPr lang="en-US" b="1" i="1" baseline="-25000" dirty="0">
                <a:sym typeface="Wingdings" panose="05000000000000000000" pitchFamily="2" charset="2"/>
              </a:rPr>
              <a:t>i2</a:t>
            </a:r>
            <a:r>
              <a:rPr lang="en-US" b="1" i="1" dirty="0"/>
              <a:t>, ..}</a:t>
            </a:r>
            <a:r>
              <a:rPr lang="en-US" dirty="0"/>
              <a:t>, construct an ANN data structure that efficiently supports the following queries…</a:t>
            </a:r>
          </a:p>
          <a:p>
            <a:r>
              <a:rPr lang="en-US" dirty="0"/>
              <a:t>For query </a:t>
            </a:r>
            <a:r>
              <a:rPr lang="en-US" b="1" i="1" dirty="0"/>
              <a:t>q </a:t>
            </a:r>
            <a:r>
              <a:rPr lang="en-US" dirty="0"/>
              <a:t>in </a:t>
            </a:r>
            <a:r>
              <a:rPr lang="en-US" b="1" i="1" dirty="0"/>
              <a:t>R</a:t>
            </a:r>
            <a:r>
              <a:rPr lang="en-US" b="1" i="1" baseline="30000" dirty="0"/>
              <a:t>d</a:t>
            </a:r>
            <a:r>
              <a:rPr lang="en-US" dirty="0"/>
              <a:t>,</a:t>
            </a:r>
            <a:r>
              <a:rPr lang="en-US" b="1" i="1" dirty="0"/>
              <a:t> </a:t>
            </a:r>
            <a:r>
              <a:rPr lang="en-US" dirty="0"/>
              <a:t>with labels </a:t>
            </a:r>
            <a:r>
              <a:rPr lang="en-US" b="1" i="1" dirty="0" err="1"/>
              <a:t>L</a:t>
            </a:r>
            <a:r>
              <a:rPr lang="en-US" b="1" i="1" baseline="-25000" dirty="0" err="1"/>
              <a:t>q</a:t>
            </a:r>
            <a:r>
              <a:rPr lang="en-US" b="1" i="1" dirty="0"/>
              <a:t>={L</a:t>
            </a:r>
            <a:r>
              <a:rPr lang="en-US" b="1" i="1" baseline="-25000" dirty="0"/>
              <a:t>q1</a:t>
            </a:r>
            <a:r>
              <a:rPr lang="en-US" dirty="0"/>
              <a:t>,</a:t>
            </a:r>
            <a:r>
              <a:rPr lang="en-US" b="1" i="1" dirty="0"/>
              <a:t> L</a:t>
            </a:r>
            <a:r>
              <a:rPr lang="en-US" b="1" i="1" baseline="-25000" dirty="0"/>
              <a:t>q2</a:t>
            </a:r>
            <a:r>
              <a:rPr lang="en-US" dirty="0"/>
              <a:t>,</a:t>
            </a:r>
            <a:r>
              <a:rPr lang="en-US" b="1" i="1" dirty="0"/>
              <a:t> …}, </a:t>
            </a:r>
            <a:r>
              <a:rPr lang="en-US" dirty="0"/>
              <a:t>find points in </a:t>
            </a:r>
            <a:r>
              <a:rPr lang="en-US" b="1" i="1" dirty="0"/>
              <a:t>P </a:t>
            </a:r>
            <a:r>
              <a:rPr lang="en-US" dirty="0"/>
              <a:t>nearest to</a:t>
            </a:r>
            <a:r>
              <a:rPr lang="en-US" b="1" i="1" dirty="0"/>
              <a:t> q </a:t>
            </a:r>
            <a:r>
              <a:rPr lang="en-US" i="1" dirty="0"/>
              <a:t>that have any of labels in </a:t>
            </a:r>
            <a:r>
              <a:rPr lang="en-US" b="1" i="1" dirty="0" err="1"/>
              <a:t>L</a:t>
            </a:r>
            <a:r>
              <a:rPr lang="en-US" b="1" i="1" baseline="-25000" dirty="0" err="1"/>
              <a:t>q</a:t>
            </a:r>
            <a:r>
              <a:rPr lang="en-US" b="1" i="1" dirty="0"/>
              <a:t> </a:t>
            </a:r>
            <a:r>
              <a:rPr lang="en-US" dirty="0"/>
              <a:t>associated with them</a:t>
            </a:r>
            <a:r>
              <a:rPr lang="en-US" b="1" i="1" dirty="0"/>
              <a:t>.</a:t>
            </a:r>
          </a:p>
          <a:p>
            <a:r>
              <a:rPr lang="en-US" i="1" dirty="0"/>
              <a:t>Examples: </a:t>
            </a:r>
          </a:p>
          <a:p>
            <a:pPr marL="617220" lvl="1" indent="-342900">
              <a:buFont typeface="+mj-lt"/>
              <a:buAutoNum type="arabicPeriod"/>
            </a:pPr>
            <a:r>
              <a:rPr lang="en-US" i="1" dirty="0"/>
              <a:t>search best matching email from author X (points = email, labels = authors)</a:t>
            </a:r>
          </a:p>
          <a:p>
            <a:pPr marL="617220" lvl="1" indent="-342900">
              <a:buFont typeface="+mj-lt"/>
              <a:buAutoNum type="arabicPeriod"/>
            </a:pPr>
            <a:r>
              <a:rPr lang="en-US" i="1" dirty="0"/>
              <a:t>Find best webpages that are relevant for a region (points = webpages, labels = regions)</a:t>
            </a:r>
          </a:p>
          <a:p>
            <a:pPr marL="617220" lvl="1" indent="-342900">
              <a:buFont typeface="+mj-lt"/>
              <a:buAutoNum type="arabicPeriod"/>
            </a:pPr>
            <a:r>
              <a:rPr lang="en-US" i="1" dirty="0"/>
              <a:t>Find document in an enterprise from a domain/sub-domain (points=document, labels=domains)</a:t>
            </a:r>
          </a:p>
          <a:p>
            <a:pPr marL="617220" lvl="1" indent="-342900">
              <a:buFont typeface="+mj-lt"/>
              <a:buAutoNum type="arabicPeriod"/>
            </a:pPr>
            <a:r>
              <a:rPr lang="en-US" i="1" dirty="0"/>
              <a:t>Images from the web matching a text description or your photo, but of certain size or background color</a:t>
            </a:r>
            <a:endParaRPr lang="en-US" b="1" i="1" dirty="0"/>
          </a:p>
          <a:p>
            <a:r>
              <a:rPr lang="en-US" b="1" dirty="0"/>
              <a:t>Baselines?</a:t>
            </a:r>
          </a:p>
          <a:p>
            <a:pPr lvl="1"/>
            <a:r>
              <a:rPr lang="en-US" b="1" dirty="0"/>
              <a:t>Post-filtering: </a:t>
            </a:r>
            <a:r>
              <a:rPr lang="en-US" dirty="0"/>
              <a:t>standard ANN algorithm following by filter by label</a:t>
            </a:r>
          </a:p>
          <a:p>
            <a:pPr lvl="2"/>
            <a:r>
              <a:rPr lang="en-US" dirty="0"/>
              <a:t>Not so good for “rare” labels</a:t>
            </a:r>
          </a:p>
          <a:p>
            <a:pPr lvl="1"/>
            <a:r>
              <a:rPr lang="en-US" b="1" dirty="0"/>
              <a:t>Pre-filtering</a:t>
            </a:r>
            <a:r>
              <a:rPr lang="en-US" dirty="0"/>
              <a:t>: construct a separate ANN index for each label</a:t>
            </a:r>
          </a:p>
          <a:p>
            <a:pPr lvl="2"/>
            <a:r>
              <a:rPr lang="en-US" dirty="0"/>
              <a:t>Too many indices, since the relation between points and labels is many-to-many</a:t>
            </a:r>
          </a:p>
          <a:p>
            <a:r>
              <a:rPr lang="en-US" dirty="0"/>
              <a:t>Goal: Match the search efficiency of “unfiltered” graph-based ANN search.</a:t>
            </a:r>
          </a:p>
          <a:p>
            <a:pPr lvl="1"/>
            <a:r>
              <a:rPr lang="en-US" dirty="0"/>
              <a:t>+ Streaming, +External memory index</a:t>
            </a:r>
          </a:p>
        </p:txBody>
      </p:sp>
      <p:sp>
        <p:nvSpPr>
          <p:cNvPr id="4" name="Date Placeholder 2">
            <a:extLst>
              <a:ext uri="{FF2B5EF4-FFF2-40B4-BE49-F238E27FC236}">
                <a16:creationId xmlns:a16="http://schemas.microsoft.com/office/drawing/2014/main" id="{75B9A1DC-597D-AB93-C70A-B18115D0454C}"/>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5" name="Slide Number Placeholder 7">
            <a:extLst>
              <a:ext uri="{FF2B5EF4-FFF2-40B4-BE49-F238E27FC236}">
                <a16:creationId xmlns:a16="http://schemas.microsoft.com/office/drawing/2014/main" id="{46F90D72-FA56-4C1E-0409-E1989DEF5D7D}"/>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29</a:t>
            </a:fld>
            <a:endParaRPr lang="en-US" dirty="0"/>
          </a:p>
        </p:txBody>
      </p:sp>
    </p:spTree>
    <p:extLst>
      <p:ext uri="{BB962C8B-B14F-4D97-AF65-F5344CB8AC3E}">
        <p14:creationId xmlns:p14="http://schemas.microsoft.com/office/powerpoint/2010/main" val="1921134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9" end="9"/>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0734F-83EE-4F3A-AA33-61E572DAF67B}"/>
              </a:ext>
            </a:extLst>
          </p:cNvPr>
          <p:cNvSpPr>
            <a:spLocks noGrp="1"/>
          </p:cNvSpPr>
          <p:nvPr>
            <p:ph type="title"/>
          </p:nvPr>
        </p:nvSpPr>
        <p:spPr>
          <a:xfrm>
            <a:off x="738018" y="365761"/>
            <a:ext cx="10216494" cy="672704"/>
          </a:xfrm>
        </p:spPr>
        <p:txBody>
          <a:bodyPr>
            <a:normAutofit fontScale="90000"/>
          </a:bodyPr>
          <a:lstStyle/>
          <a:p>
            <a:r>
              <a:rPr lang="en-US" sz="4000" dirty="0"/>
              <a:t>Deep learning is changing search and recommendation</a:t>
            </a:r>
          </a:p>
        </p:txBody>
      </p:sp>
      <p:sp>
        <p:nvSpPr>
          <p:cNvPr id="3" name="Content Placeholder 2">
            <a:extLst>
              <a:ext uri="{FF2B5EF4-FFF2-40B4-BE49-F238E27FC236}">
                <a16:creationId xmlns:a16="http://schemas.microsoft.com/office/drawing/2014/main" id="{A16B0C3C-D530-488A-850B-FE7201CD79E7}"/>
              </a:ext>
            </a:extLst>
          </p:cNvPr>
          <p:cNvSpPr>
            <a:spLocks noGrp="1"/>
          </p:cNvSpPr>
          <p:nvPr>
            <p:ph idx="1"/>
          </p:nvPr>
        </p:nvSpPr>
        <p:spPr>
          <a:xfrm>
            <a:off x="679467" y="1429038"/>
            <a:ext cx="10168009" cy="4751100"/>
          </a:xfrm>
        </p:spPr>
        <p:txBody>
          <a:bodyPr>
            <a:normAutofit/>
          </a:bodyPr>
          <a:lstStyle/>
          <a:p>
            <a:pPr marL="0" indent="0">
              <a:buNone/>
            </a:pPr>
            <a:r>
              <a:rPr lang="en-US" sz="2400" dirty="0"/>
              <a:t>From literal matches and fixed features to </a:t>
            </a:r>
            <a:r>
              <a:rPr lang="en-US" sz="2400" b="1" dirty="0">
                <a:solidFill>
                  <a:schemeClr val="accent2"/>
                </a:solidFill>
              </a:rPr>
              <a:t>Semantic matches </a:t>
            </a:r>
            <a:r>
              <a:rPr lang="en-US" sz="2400" dirty="0"/>
              <a:t>via </a:t>
            </a:r>
            <a:r>
              <a:rPr lang="en-US" sz="2400" b="1" dirty="0">
                <a:solidFill>
                  <a:schemeClr val="accent2"/>
                </a:solidFill>
              </a:rPr>
              <a:t>Embeddings</a:t>
            </a:r>
          </a:p>
        </p:txBody>
      </p:sp>
      <p:sp>
        <p:nvSpPr>
          <p:cNvPr id="15" name="Date Placeholder 14">
            <a:extLst>
              <a:ext uri="{FF2B5EF4-FFF2-40B4-BE49-F238E27FC236}">
                <a16:creationId xmlns:a16="http://schemas.microsoft.com/office/drawing/2014/main" id="{4E671C49-43BC-4385-AB1C-0E413B374815}"/>
              </a:ext>
            </a:extLst>
          </p:cNvPr>
          <p:cNvSpPr>
            <a:spLocks noGrp="1"/>
          </p:cNvSpPr>
          <p:nvPr>
            <p:ph type="dt" sz="half" idx="10"/>
          </p:nvPr>
        </p:nvSpPr>
        <p:spPr/>
        <p:txBody>
          <a:bodyPr/>
          <a:lstStyle/>
          <a:p>
            <a:fld id="{25FBC4D6-EFCB-4DFF-9F2B-9A0A29701B00}" type="datetime1">
              <a:rPr lang="en-US" smtClean="0"/>
              <a:t>12-Oct-22</a:t>
            </a:fld>
            <a:endParaRPr lang="en-US" dirty="0"/>
          </a:p>
        </p:txBody>
      </p:sp>
      <p:sp>
        <p:nvSpPr>
          <p:cNvPr id="17" name="Slide Number Placeholder 16">
            <a:extLst>
              <a:ext uri="{FF2B5EF4-FFF2-40B4-BE49-F238E27FC236}">
                <a16:creationId xmlns:a16="http://schemas.microsoft.com/office/drawing/2014/main" id="{CD866E0F-2FFA-4B98-B1A3-90158B5FE453}"/>
              </a:ext>
            </a:extLst>
          </p:cNvPr>
          <p:cNvSpPr>
            <a:spLocks noGrp="1"/>
          </p:cNvSpPr>
          <p:nvPr>
            <p:ph type="sldNum" sz="quarter" idx="12"/>
          </p:nvPr>
        </p:nvSpPr>
        <p:spPr/>
        <p:txBody>
          <a:bodyPr>
            <a:normAutofit/>
          </a:bodyPr>
          <a:lstStyle/>
          <a:p>
            <a:fld id="{7BA31737-66ED-4538-8E4A-5B6F08D0267E}" type="slidenum">
              <a:rPr lang="en-US" smtClean="0"/>
              <a:t>3</a:t>
            </a:fld>
            <a:endParaRPr lang="en-US"/>
          </a:p>
        </p:txBody>
      </p:sp>
      <p:sp>
        <p:nvSpPr>
          <p:cNvPr id="4" name="Rectangle 3">
            <a:extLst>
              <a:ext uri="{FF2B5EF4-FFF2-40B4-BE49-F238E27FC236}">
                <a16:creationId xmlns:a16="http://schemas.microsoft.com/office/drawing/2014/main" id="{93E71B42-F996-4175-B4C6-DD5EBE06B893}"/>
              </a:ext>
            </a:extLst>
          </p:cNvPr>
          <p:cNvSpPr/>
          <p:nvPr/>
        </p:nvSpPr>
        <p:spPr>
          <a:xfrm>
            <a:off x="679467" y="2540827"/>
            <a:ext cx="10168009" cy="3748887"/>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mj-lt"/>
              </a:rPr>
              <a:t>Encoding of objects (sentences/images/</a:t>
            </a:r>
            <a:r>
              <a:rPr lang="en-US" sz="2400" dirty="0" err="1">
                <a:solidFill>
                  <a:schemeClr val="tx1"/>
                </a:solidFill>
                <a:latin typeface="+mj-lt"/>
              </a:rPr>
              <a:t>weg</a:t>
            </a:r>
            <a:r>
              <a:rPr lang="en-US" sz="2400" dirty="0">
                <a:solidFill>
                  <a:schemeClr val="tx1"/>
                </a:solidFill>
                <a:latin typeface="+mj-lt"/>
              </a:rPr>
              <a:t> pages) into </a:t>
            </a:r>
            <a:r>
              <a:rPr lang="en-US" sz="2400" b="1" dirty="0">
                <a:solidFill>
                  <a:schemeClr val="accent2"/>
                </a:solidFill>
                <a:latin typeface="+mj-lt"/>
              </a:rPr>
              <a:t>points </a:t>
            </a:r>
            <a:r>
              <a:rPr lang="en-US" sz="2400" dirty="0">
                <a:solidFill>
                  <a:schemeClr val="tx1"/>
                </a:solidFill>
                <a:latin typeface="+mj-lt"/>
              </a:rPr>
              <a:t>such that </a:t>
            </a:r>
          </a:p>
          <a:p>
            <a:pPr algn="ctr"/>
            <a:r>
              <a:rPr lang="en-US" sz="2400" dirty="0">
                <a:solidFill>
                  <a:schemeClr val="tx1"/>
                </a:solidFill>
                <a:latin typeface="+mj-lt"/>
              </a:rPr>
              <a:t>objects with </a:t>
            </a:r>
            <a:r>
              <a:rPr lang="en-US" sz="2400" b="1" i="1" dirty="0">
                <a:solidFill>
                  <a:schemeClr val="accent2"/>
                </a:solidFill>
                <a:latin typeface="+mj-lt"/>
              </a:rPr>
              <a:t>nearby points </a:t>
            </a:r>
            <a:r>
              <a:rPr lang="en-US" sz="2400" dirty="0">
                <a:solidFill>
                  <a:schemeClr val="tx1"/>
                </a:solidFill>
                <a:latin typeface="+mj-lt"/>
              </a:rPr>
              <a:t>are more likely </a:t>
            </a:r>
            <a:r>
              <a:rPr lang="en-US" sz="2400" b="1" i="1" dirty="0">
                <a:solidFill>
                  <a:schemeClr val="accent2"/>
                </a:solidFill>
                <a:latin typeface="+mj-lt"/>
              </a:rPr>
              <a:t>semantically similar or relevant</a:t>
            </a:r>
          </a:p>
          <a:p>
            <a:pPr algn="ctr"/>
            <a:r>
              <a:rPr lang="en-US" sz="2400" dirty="0">
                <a:solidFill>
                  <a:schemeClr val="tx1"/>
                </a:solidFill>
                <a:latin typeface="+mj-lt"/>
              </a:rPr>
              <a:t> </a:t>
            </a:r>
          </a:p>
          <a:p>
            <a:r>
              <a:rPr lang="en-US" sz="2000" dirty="0">
                <a:solidFill>
                  <a:schemeClr val="tx1"/>
                </a:solidFill>
                <a:latin typeface="+mj-lt"/>
              </a:rPr>
              <a:t>	</a:t>
            </a:r>
            <a:r>
              <a:rPr lang="en-US" sz="2400" dirty="0">
                <a:solidFill>
                  <a:schemeClr val="tx1"/>
                </a:solidFill>
                <a:latin typeface="+mj-lt"/>
              </a:rPr>
              <a:t>Dog 	</a:t>
            </a:r>
            <a:r>
              <a:rPr lang="en-US" sz="2400" dirty="0">
                <a:solidFill>
                  <a:schemeClr val="tx1"/>
                </a:solidFill>
                <a:latin typeface="+mj-lt"/>
                <a:sym typeface="Wingdings" panose="05000000000000000000" pitchFamily="2" charset="2"/>
              </a:rPr>
              <a:t> 	(0, 1, 23, -12, 20)</a:t>
            </a:r>
          </a:p>
          <a:p>
            <a:r>
              <a:rPr lang="en-US" sz="2400" dirty="0">
                <a:solidFill>
                  <a:schemeClr val="tx1"/>
                </a:solidFill>
                <a:latin typeface="+mj-lt"/>
              </a:rPr>
              <a:t>	Cat </a:t>
            </a:r>
            <a:r>
              <a:rPr lang="en-US" sz="2400" dirty="0">
                <a:solidFill>
                  <a:schemeClr val="tx1"/>
                </a:solidFill>
                <a:latin typeface="+mj-lt"/>
                <a:sym typeface="Wingdings" panose="05000000000000000000" pitchFamily="2" charset="2"/>
              </a:rPr>
              <a:t>		(2, 1, 19, -7, 22)</a:t>
            </a:r>
          </a:p>
          <a:p>
            <a:r>
              <a:rPr lang="en-US" sz="2400" dirty="0">
                <a:solidFill>
                  <a:schemeClr val="tx1"/>
                </a:solidFill>
                <a:latin typeface="+mj-lt"/>
              </a:rPr>
              <a:t>	Car 		</a:t>
            </a:r>
            <a:r>
              <a:rPr lang="en-US" sz="2400" dirty="0">
                <a:solidFill>
                  <a:schemeClr val="tx1"/>
                </a:solidFill>
                <a:latin typeface="+mj-lt"/>
                <a:sym typeface="Wingdings" panose="05000000000000000000" pitchFamily="2" charset="2"/>
              </a:rPr>
              <a:t>(20, -10, -5, -12, 10)</a:t>
            </a:r>
          </a:p>
          <a:p>
            <a:r>
              <a:rPr lang="en-US" sz="2400" dirty="0">
                <a:solidFill>
                  <a:schemeClr val="tx1"/>
                </a:solidFill>
                <a:latin typeface="+mj-lt"/>
              </a:rPr>
              <a:t>	Ship </a:t>
            </a:r>
            <a:r>
              <a:rPr lang="en-US" sz="2400" dirty="0">
                <a:solidFill>
                  <a:schemeClr val="tx1"/>
                </a:solidFill>
                <a:latin typeface="+mj-lt"/>
                <a:sym typeface="Wingdings" panose="05000000000000000000" pitchFamily="2" charset="2"/>
              </a:rPr>
              <a:t> 		(16, -13, 0, -8, 12)</a:t>
            </a:r>
          </a:p>
          <a:p>
            <a:r>
              <a:rPr lang="en-US" sz="2400" dirty="0">
                <a:solidFill>
                  <a:schemeClr val="tx1"/>
                </a:solidFill>
                <a:latin typeface="+mj-lt"/>
              </a:rPr>
              <a:t>	Sailor </a:t>
            </a:r>
            <a:r>
              <a:rPr lang="en-US" sz="2400" dirty="0">
                <a:solidFill>
                  <a:schemeClr val="tx1"/>
                </a:solidFill>
                <a:latin typeface="+mj-lt"/>
                <a:sym typeface="Wingdings" panose="05000000000000000000" pitchFamily="2" charset="2"/>
              </a:rPr>
              <a:t> 		(12, -4, 4, -12, 15)</a:t>
            </a:r>
          </a:p>
        </p:txBody>
      </p:sp>
      <p:grpSp>
        <p:nvGrpSpPr>
          <p:cNvPr id="5" name="Group 4">
            <a:extLst>
              <a:ext uri="{FF2B5EF4-FFF2-40B4-BE49-F238E27FC236}">
                <a16:creationId xmlns:a16="http://schemas.microsoft.com/office/drawing/2014/main" id="{A69185DA-0D69-4197-AB65-ED8EAF6894E9}"/>
              </a:ext>
            </a:extLst>
          </p:cNvPr>
          <p:cNvGrpSpPr/>
          <p:nvPr/>
        </p:nvGrpSpPr>
        <p:grpSpPr>
          <a:xfrm>
            <a:off x="5716372" y="4103750"/>
            <a:ext cx="590836" cy="495926"/>
            <a:chOff x="4696574" y="4624117"/>
            <a:chExt cx="590836" cy="369334"/>
          </a:xfrm>
        </p:grpSpPr>
        <p:sp>
          <p:nvSpPr>
            <p:cNvPr id="6" name="Arc 5">
              <a:extLst>
                <a:ext uri="{FF2B5EF4-FFF2-40B4-BE49-F238E27FC236}">
                  <a16:creationId xmlns:a16="http://schemas.microsoft.com/office/drawing/2014/main" id="{948CE14C-2C35-4BF4-9CFF-7AFDA0ADCB09}"/>
                </a:ext>
              </a:extLst>
            </p:cNvPr>
            <p:cNvSpPr/>
            <p:nvPr/>
          </p:nvSpPr>
          <p:spPr>
            <a:xfrm rot="5400000">
              <a:off x="4788089" y="4532602"/>
              <a:ext cx="369334" cy="552364"/>
            </a:xfrm>
            <a:prstGeom prst="arc">
              <a:avLst>
                <a:gd name="adj1" fmla="val 10471429"/>
                <a:gd name="adj2" fmla="val 0"/>
              </a:avLst>
            </a:prstGeom>
            <a:ln w="444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E4AAE65C-22A4-40FF-9B0E-99516DF2E3FE}"/>
                </a:ext>
              </a:extLst>
            </p:cNvPr>
            <p:cNvSpPr txBox="1"/>
            <p:nvPr/>
          </p:nvSpPr>
          <p:spPr>
            <a:xfrm>
              <a:off x="4947252" y="4642922"/>
              <a:ext cx="340158" cy="343819"/>
            </a:xfrm>
            <a:prstGeom prst="rect">
              <a:avLst/>
            </a:prstGeom>
            <a:noFill/>
          </p:spPr>
          <p:txBody>
            <a:bodyPr wrap="none" rtlCol="0">
              <a:spAutoFit/>
            </a:bodyPr>
            <a:lstStyle/>
            <a:p>
              <a:r>
                <a:rPr lang="en-US" sz="2400" dirty="0"/>
                <a:t>7</a:t>
              </a:r>
            </a:p>
          </p:txBody>
        </p:sp>
      </p:grpSp>
      <p:grpSp>
        <p:nvGrpSpPr>
          <p:cNvPr id="8" name="Group 7">
            <a:extLst>
              <a:ext uri="{FF2B5EF4-FFF2-40B4-BE49-F238E27FC236}">
                <a16:creationId xmlns:a16="http://schemas.microsoft.com/office/drawing/2014/main" id="{AA6BC032-E219-4345-959E-0029B0BE340D}"/>
              </a:ext>
            </a:extLst>
          </p:cNvPr>
          <p:cNvGrpSpPr/>
          <p:nvPr/>
        </p:nvGrpSpPr>
        <p:grpSpPr>
          <a:xfrm>
            <a:off x="5433335" y="4100616"/>
            <a:ext cx="2025308" cy="867938"/>
            <a:chOff x="4460782" y="4611728"/>
            <a:chExt cx="2025308" cy="633135"/>
          </a:xfrm>
        </p:grpSpPr>
        <p:sp>
          <p:nvSpPr>
            <p:cNvPr id="9" name="Arc 8">
              <a:extLst>
                <a:ext uri="{FF2B5EF4-FFF2-40B4-BE49-F238E27FC236}">
                  <a16:creationId xmlns:a16="http://schemas.microsoft.com/office/drawing/2014/main" id="{336CBAD4-9AA6-49BC-9391-B1F23E128B14}"/>
                </a:ext>
              </a:extLst>
            </p:cNvPr>
            <p:cNvSpPr/>
            <p:nvPr/>
          </p:nvSpPr>
          <p:spPr>
            <a:xfrm rot="5400000">
              <a:off x="4726034" y="4346476"/>
              <a:ext cx="633135" cy="1163639"/>
            </a:xfrm>
            <a:prstGeom prst="arc">
              <a:avLst>
                <a:gd name="adj1" fmla="val 10471429"/>
                <a:gd name="adj2" fmla="val 0"/>
              </a:avLst>
            </a:prstGeom>
            <a:ln w="444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06C16B6C-798D-4187-A0E7-7B9F05937406}"/>
                </a:ext>
              </a:extLst>
            </p:cNvPr>
            <p:cNvSpPr txBox="1"/>
            <p:nvPr/>
          </p:nvSpPr>
          <p:spPr>
            <a:xfrm>
              <a:off x="5602515" y="4753463"/>
              <a:ext cx="883575" cy="336771"/>
            </a:xfrm>
            <a:prstGeom prst="rect">
              <a:avLst/>
            </a:prstGeom>
            <a:noFill/>
          </p:spPr>
          <p:txBody>
            <a:bodyPr wrap="none" rtlCol="0">
              <a:spAutoFit/>
            </a:bodyPr>
            <a:lstStyle/>
            <a:p>
              <a:r>
                <a:rPr lang="en-US" sz="2400" dirty="0"/>
                <a:t>37.48</a:t>
              </a:r>
            </a:p>
          </p:txBody>
        </p:sp>
      </p:grpSp>
      <p:grpSp>
        <p:nvGrpSpPr>
          <p:cNvPr id="11" name="Group 10">
            <a:extLst>
              <a:ext uri="{FF2B5EF4-FFF2-40B4-BE49-F238E27FC236}">
                <a16:creationId xmlns:a16="http://schemas.microsoft.com/office/drawing/2014/main" id="{26129B80-01FE-449C-8FD9-812EB2679E1E}"/>
              </a:ext>
            </a:extLst>
          </p:cNvPr>
          <p:cNvGrpSpPr/>
          <p:nvPr/>
        </p:nvGrpSpPr>
        <p:grpSpPr>
          <a:xfrm>
            <a:off x="5755925" y="4967297"/>
            <a:ext cx="1399110" cy="461665"/>
            <a:chOff x="4747309" y="5271835"/>
            <a:chExt cx="1399110" cy="384119"/>
          </a:xfrm>
        </p:grpSpPr>
        <p:sp>
          <p:nvSpPr>
            <p:cNvPr id="12" name="Arc 11">
              <a:extLst>
                <a:ext uri="{FF2B5EF4-FFF2-40B4-BE49-F238E27FC236}">
                  <a16:creationId xmlns:a16="http://schemas.microsoft.com/office/drawing/2014/main" id="{F047C3A8-5C21-4276-9B37-578560694DF1}"/>
                </a:ext>
              </a:extLst>
            </p:cNvPr>
            <p:cNvSpPr/>
            <p:nvPr/>
          </p:nvSpPr>
          <p:spPr>
            <a:xfrm rot="5400000">
              <a:off x="4853845" y="5165299"/>
              <a:ext cx="341988" cy="555060"/>
            </a:xfrm>
            <a:prstGeom prst="arc">
              <a:avLst>
                <a:gd name="adj1" fmla="val 10471429"/>
                <a:gd name="adj2" fmla="val 794872"/>
              </a:avLst>
            </a:prstGeom>
            <a:ln w="444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597B7B07-19FF-4D1C-AD64-F6577CFC01BE}"/>
                </a:ext>
              </a:extLst>
            </p:cNvPr>
            <p:cNvSpPr txBox="1"/>
            <p:nvPr/>
          </p:nvSpPr>
          <p:spPr>
            <a:xfrm>
              <a:off x="5262844" y="5271835"/>
              <a:ext cx="883575" cy="384119"/>
            </a:xfrm>
            <a:prstGeom prst="rect">
              <a:avLst/>
            </a:prstGeom>
            <a:noFill/>
          </p:spPr>
          <p:txBody>
            <a:bodyPr wrap="none" rtlCol="0">
              <a:spAutoFit/>
            </a:bodyPr>
            <a:lstStyle/>
            <a:p>
              <a:r>
                <a:rPr lang="en-US" sz="2400" dirty="0"/>
                <a:t>8.367</a:t>
              </a:r>
            </a:p>
          </p:txBody>
        </p:sp>
      </p:grpSp>
    </p:spTree>
    <p:custDataLst>
      <p:tags r:id="rId1"/>
    </p:custDataLst>
    <p:extLst>
      <p:ext uri="{BB962C8B-B14F-4D97-AF65-F5344CB8AC3E}">
        <p14:creationId xmlns:p14="http://schemas.microsoft.com/office/powerpoint/2010/main" val="4162850146"/>
      </p:ext>
    </p:extLst>
  </p:cSld>
  <p:clrMapOvr>
    <a:masterClrMapping/>
  </p:clrMapOvr>
  <mc:AlternateContent xmlns:mc="http://schemas.openxmlformats.org/markup-compatibility/2006" xmlns:p14="http://schemas.microsoft.com/office/powerpoint/2010/main">
    <mc:Choice Requires="p14">
      <p:transition spd="slow" p14:dur="2000" advTm="40848"/>
    </mc:Choice>
    <mc:Fallback xmlns="">
      <p:transition spd="slow" advTm="4084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D805B-E0B2-E509-DE13-54E445335CEA}"/>
              </a:ext>
            </a:extLst>
          </p:cNvPr>
          <p:cNvSpPr>
            <a:spLocks noGrp="1"/>
          </p:cNvSpPr>
          <p:nvPr>
            <p:ph type="title"/>
          </p:nvPr>
        </p:nvSpPr>
        <p:spPr/>
        <p:txBody>
          <a:bodyPr>
            <a:normAutofit fontScale="90000"/>
          </a:bodyPr>
          <a:lstStyle/>
          <a:p>
            <a:r>
              <a:rPr lang="en-US" dirty="0"/>
              <a:t>Direction 2: Out of Distribution queries</a:t>
            </a:r>
          </a:p>
        </p:txBody>
      </p:sp>
      <p:pic>
        <p:nvPicPr>
          <p:cNvPr id="5" name="Content Placeholder 4">
            <a:extLst>
              <a:ext uri="{FF2B5EF4-FFF2-40B4-BE49-F238E27FC236}">
                <a16:creationId xmlns:a16="http://schemas.microsoft.com/office/drawing/2014/main" id="{DF4AA1E5-1BA7-1C30-C3B9-8DE2CADFC3F7}"/>
              </a:ext>
            </a:extLst>
          </p:cNvPr>
          <p:cNvPicPr>
            <a:picLocks noGrp="1" noChangeAspect="1"/>
          </p:cNvPicPr>
          <p:nvPr>
            <p:ph idx="1"/>
          </p:nvPr>
        </p:nvPicPr>
        <p:blipFill>
          <a:blip r:embed="rId2"/>
          <a:stretch>
            <a:fillRect/>
          </a:stretch>
        </p:blipFill>
        <p:spPr>
          <a:xfrm>
            <a:off x="1064041" y="1354129"/>
            <a:ext cx="4560712" cy="3584684"/>
          </a:xfrm>
        </p:spPr>
      </p:pic>
      <p:sp>
        <p:nvSpPr>
          <p:cNvPr id="6" name="TextBox 5">
            <a:extLst>
              <a:ext uri="{FF2B5EF4-FFF2-40B4-BE49-F238E27FC236}">
                <a16:creationId xmlns:a16="http://schemas.microsoft.com/office/drawing/2014/main" id="{63C6C94F-9AA9-E831-1C91-0866FB05963A}"/>
              </a:ext>
            </a:extLst>
          </p:cNvPr>
          <p:cNvSpPr txBox="1"/>
          <p:nvPr/>
        </p:nvSpPr>
        <p:spPr>
          <a:xfrm>
            <a:off x="1421166" y="4857249"/>
            <a:ext cx="4203587" cy="923330"/>
          </a:xfrm>
          <a:prstGeom prst="rect">
            <a:avLst/>
          </a:prstGeom>
          <a:noFill/>
        </p:spPr>
        <p:txBody>
          <a:bodyPr wrap="none" rtlCol="0">
            <a:spAutoFit/>
          </a:bodyPr>
          <a:lstStyle/>
          <a:p>
            <a:r>
              <a:rPr lang="en-US" dirty="0"/>
              <a:t>Yandex Text-to-Image dataset (10M points)</a:t>
            </a:r>
          </a:p>
          <a:p>
            <a:pPr algn="ctr"/>
            <a:r>
              <a:rPr lang="en-US" dirty="0"/>
              <a:t>Text queries, Image descriptor index</a:t>
            </a:r>
          </a:p>
          <a:p>
            <a:pPr algn="ctr"/>
            <a:r>
              <a:rPr lang="en-US" dirty="0"/>
              <a:t>[Plot Credit: Shikhar Jaiswal]</a:t>
            </a:r>
          </a:p>
        </p:txBody>
      </p:sp>
      <p:sp>
        <p:nvSpPr>
          <p:cNvPr id="7" name="TextBox 6">
            <a:extLst>
              <a:ext uri="{FF2B5EF4-FFF2-40B4-BE49-F238E27FC236}">
                <a16:creationId xmlns:a16="http://schemas.microsoft.com/office/drawing/2014/main" id="{86DAFE5C-EB7A-2064-264F-CF74A8A7742F}"/>
              </a:ext>
            </a:extLst>
          </p:cNvPr>
          <p:cNvSpPr txBox="1"/>
          <p:nvPr/>
        </p:nvSpPr>
        <p:spPr>
          <a:xfrm>
            <a:off x="6022428" y="1460938"/>
            <a:ext cx="4825611"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t>Data-dependent ANN indices overfit to index data distribution</a:t>
            </a:r>
          </a:p>
          <a:p>
            <a:pPr marL="285750" indent="-285750">
              <a:buFont typeface="Arial" panose="020B0604020202020204" pitchFamily="34" charset="0"/>
              <a:buChar char="•"/>
            </a:pPr>
            <a:r>
              <a:rPr lang="en-US" sz="2000" dirty="0"/>
              <a:t>Lower recall/efficiency when queries are drawn from different distribution</a:t>
            </a:r>
          </a:p>
          <a:p>
            <a:pPr marL="285750" indent="-285750">
              <a:buFont typeface="Arial" panose="020B0604020202020204" pitchFamily="34" charset="0"/>
              <a:buChar char="•"/>
            </a:pPr>
            <a:r>
              <a:rPr lang="en-US" sz="2000" dirty="0"/>
              <a:t>Typical of multi-modal scenarios: </a:t>
            </a:r>
          </a:p>
          <a:p>
            <a:r>
              <a:rPr lang="en-US" sz="2000" dirty="0"/>
              <a:t>     e.g. text queries – image index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Question: given a sample set from the query distribution, can we build an index that is accurate/efficient for new queries?</a:t>
            </a:r>
          </a:p>
          <a:p>
            <a:endParaRPr lang="en-US" sz="2000" dirty="0"/>
          </a:p>
        </p:txBody>
      </p:sp>
      <p:cxnSp>
        <p:nvCxnSpPr>
          <p:cNvPr id="9" name="Straight Arrow Connector 8">
            <a:extLst>
              <a:ext uri="{FF2B5EF4-FFF2-40B4-BE49-F238E27FC236}">
                <a16:creationId xmlns:a16="http://schemas.microsoft.com/office/drawing/2014/main" id="{55D15159-5B2E-89F2-0BFB-6FBFD8D61656}"/>
              </a:ext>
            </a:extLst>
          </p:cNvPr>
          <p:cNvCxnSpPr/>
          <p:nvPr/>
        </p:nvCxnSpPr>
        <p:spPr>
          <a:xfrm>
            <a:off x="4046594" y="2573079"/>
            <a:ext cx="888125" cy="0"/>
          </a:xfrm>
          <a:prstGeom prst="straightConnector1">
            <a:avLst/>
          </a:prstGeom>
          <a:ln w="44450">
            <a:solidFill>
              <a:srgbClr val="C00000"/>
            </a:solidFill>
            <a:headEnd type="triangle" w="sm" len="lg"/>
            <a:tailEnd type="triangle" w="sm" len="lg"/>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3F9EAD1-5CA3-D8FF-6F17-3E2629F82E70}"/>
              </a:ext>
            </a:extLst>
          </p:cNvPr>
          <p:cNvSpPr txBox="1"/>
          <p:nvPr/>
        </p:nvSpPr>
        <p:spPr>
          <a:xfrm>
            <a:off x="1597572" y="-331076"/>
            <a:ext cx="45719" cy="45719"/>
          </a:xfrm>
          <a:prstGeom prst="rect">
            <a:avLst/>
          </a:prstGeom>
          <a:noFill/>
        </p:spPr>
        <p:txBody>
          <a:bodyPr wrap="square" rtlCol="0">
            <a:spAutoFit/>
          </a:bodyPr>
          <a:lstStyle/>
          <a:p>
            <a:endParaRPr lang="en-US" dirty="0"/>
          </a:p>
        </p:txBody>
      </p:sp>
      <p:sp>
        <p:nvSpPr>
          <p:cNvPr id="11" name="Date Placeholder 2">
            <a:extLst>
              <a:ext uri="{FF2B5EF4-FFF2-40B4-BE49-F238E27FC236}">
                <a16:creationId xmlns:a16="http://schemas.microsoft.com/office/drawing/2014/main" id="{BC49AAD5-F442-0DFF-0949-5A501B62E18C}"/>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2" name="Slide Number Placeholder 7">
            <a:extLst>
              <a:ext uri="{FF2B5EF4-FFF2-40B4-BE49-F238E27FC236}">
                <a16:creationId xmlns:a16="http://schemas.microsoft.com/office/drawing/2014/main" id="{EEABCD82-1675-6CE5-19FE-2FA44F4BC8AB}"/>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30</a:t>
            </a:fld>
            <a:endParaRPr lang="en-US" dirty="0"/>
          </a:p>
        </p:txBody>
      </p:sp>
    </p:spTree>
    <p:extLst>
      <p:ext uri="{BB962C8B-B14F-4D97-AF65-F5344CB8AC3E}">
        <p14:creationId xmlns:p14="http://schemas.microsoft.com/office/powerpoint/2010/main" val="532384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F2515-86A6-90CA-0E18-3F4D3020AD86}"/>
              </a:ext>
            </a:extLst>
          </p:cNvPr>
          <p:cNvSpPr>
            <a:spLocks noGrp="1"/>
          </p:cNvSpPr>
          <p:nvPr>
            <p:ph type="title"/>
          </p:nvPr>
        </p:nvSpPr>
        <p:spPr/>
        <p:txBody>
          <a:bodyPr>
            <a:normAutofit fontScale="90000"/>
          </a:bodyPr>
          <a:lstStyle/>
          <a:p>
            <a:r>
              <a:rPr lang="en-US" dirty="0"/>
              <a:t>Direction 3: Analyze convergence properties</a:t>
            </a:r>
          </a:p>
        </p:txBody>
      </p:sp>
      <p:sp>
        <p:nvSpPr>
          <p:cNvPr id="3" name="Content Placeholder 2">
            <a:extLst>
              <a:ext uri="{FF2B5EF4-FFF2-40B4-BE49-F238E27FC236}">
                <a16:creationId xmlns:a16="http://schemas.microsoft.com/office/drawing/2014/main" id="{F0E01535-BB8A-8B33-151C-B49B04EB584C}"/>
              </a:ext>
            </a:extLst>
          </p:cNvPr>
          <p:cNvSpPr>
            <a:spLocks noGrp="1"/>
          </p:cNvSpPr>
          <p:nvPr>
            <p:ph idx="1"/>
          </p:nvPr>
        </p:nvSpPr>
        <p:spPr/>
        <p:txBody>
          <a:bodyPr/>
          <a:lstStyle/>
          <a:p>
            <a:r>
              <a:rPr lang="en-US" dirty="0"/>
              <a:t>[SPECULATIVE]</a:t>
            </a:r>
          </a:p>
          <a:p>
            <a:r>
              <a:rPr lang="en-US" dirty="0"/>
              <a:t>O(log n) degree + O(log n) farthest path from center??</a:t>
            </a:r>
          </a:p>
          <a:p>
            <a:r>
              <a:rPr lang="en-US" dirty="0"/>
              <a:t>Number of alternate paths required to achieve (1-</a:t>
            </a:r>
            <a:r>
              <a:rPr lang="el-GR" dirty="0"/>
              <a:t>ε</a:t>
            </a:r>
            <a:r>
              <a:rPr lang="en-US" dirty="0"/>
              <a:t>) </a:t>
            </a:r>
            <a:r>
              <a:rPr lang="en-US" dirty="0" err="1"/>
              <a:t>recall@k</a:t>
            </a:r>
            <a:r>
              <a:rPr lang="en-US" dirty="0"/>
              <a:t>  is O(poly(k)/ (</a:t>
            </a:r>
            <a:r>
              <a:rPr lang="el-GR" dirty="0"/>
              <a:t>ε</a:t>
            </a:r>
            <a:r>
              <a:rPr lang="en-US" dirty="0"/>
              <a:t>*</a:t>
            </a:r>
            <a:r>
              <a:rPr lang="en-US" dirty="0" err="1"/>
              <a:t>g</a:t>
            </a:r>
            <a:r>
              <a:rPr lang="en-US" baseline="-25000" dirty="0" err="1"/>
              <a:t>k</a:t>
            </a:r>
            <a:r>
              <a:rPr lang="en-US" dirty="0"/>
              <a:t>)) where </a:t>
            </a:r>
            <a:r>
              <a:rPr lang="en-US" dirty="0" err="1"/>
              <a:t>g</a:t>
            </a:r>
            <a:r>
              <a:rPr lang="en-US" baseline="-25000" dirty="0" err="1"/>
              <a:t>k</a:t>
            </a:r>
            <a:r>
              <a:rPr lang="en-US" dirty="0"/>
              <a:t> is the gap between distance between  d(</a:t>
            </a:r>
            <a:r>
              <a:rPr lang="en-US" dirty="0" err="1"/>
              <a:t>q,v</a:t>
            </a:r>
            <a:r>
              <a:rPr lang="en-US" baseline="-25000" dirty="0" err="1"/>
              <a:t>k</a:t>
            </a:r>
            <a:r>
              <a:rPr lang="en-US" dirty="0"/>
              <a:t>) and d(q,v</a:t>
            </a:r>
            <a:r>
              <a:rPr lang="en-US" baseline="-25000" dirty="0"/>
              <a:t>k+1</a:t>
            </a:r>
            <a:r>
              <a:rPr lang="en-US" dirty="0"/>
              <a:t>) where v</a:t>
            </a:r>
            <a:r>
              <a:rPr lang="en-US" baseline="-25000" dirty="0"/>
              <a:t>i </a:t>
            </a:r>
            <a:r>
              <a:rPr lang="en-US" dirty="0"/>
              <a:t>is the i-</a:t>
            </a:r>
            <a:r>
              <a:rPr lang="en-US" dirty="0" err="1"/>
              <a:t>th</a:t>
            </a:r>
            <a:r>
              <a:rPr lang="en-US" dirty="0"/>
              <a:t> nearest point to q ?</a:t>
            </a:r>
          </a:p>
          <a:p>
            <a:r>
              <a:rPr lang="en-US" dirty="0"/>
              <a:t>Is recall stable under insertions and deletions?</a:t>
            </a:r>
          </a:p>
        </p:txBody>
      </p:sp>
      <p:sp>
        <p:nvSpPr>
          <p:cNvPr id="4" name="Date Placeholder 2">
            <a:extLst>
              <a:ext uri="{FF2B5EF4-FFF2-40B4-BE49-F238E27FC236}">
                <a16:creationId xmlns:a16="http://schemas.microsoft.com/office/drawing/2014/main" id="{6DD26CD2-41BA-FC61-A7A2-DDA322241667}"/>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5" name="Slide Number Placeholder 7">
            <a:extLst>
              <a:ext uri="{FF2B5EF4-FFF2-40B4-BE49-F238E27FC236}">
                <a16:creationId xmlns:a16="http://schemas.microsoft.com/office/drawing/2014/main" id="{863223C6-8EC1-6B05-2B29-A5A451FEA8D6}"/>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31</a:t>
            </a:fld>
            <a:endParaRPr lang="en-US" dirty="0"/>
          </a:p>
        </p:txBody>
      </p:sp>
    </p:spTree>
    <p:extLst>
      <p:ext uri="{BB962C8B-B14F-4D97-AF65-F5344CB8AC3E}">
        <p14:creationId xmlns:p14="http://schemas.microsoft.com/office/powerpoint/2010/main" val="1067654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D8395-2618-3FCC-CBA3-12A29AAEDAD2}"/>
              </a:ext>
            </a:extLst>
          </p:cNvPr>
          <p:cNvSpPr>
            <a:spLocks noGrp="1"/>
          </p:cNvSpPr>
          <p:nvPr>
            <p:ph type="title"/>
          </p:nvPr>
        </p:nvSpPr>
        <p:spPr/>
        <p:txBody>
          <a:bodyPr>
            <a:normAutofit fontScale="90000"/>
          </a:bodyPr>
          <a:lstStyle/>
          <a:p>
            <a:r>
              <a:rPr lang="en-US" dirty="0"/>
              <a:t>Direction 4: Linearizability and crash recovery</a:t>
            </a:r>
          </a:p>
        </p:txBody>
      </p:sp>
      <p:sp>
        <p:nvSpPr>
          <p:cNvPr id="3" name="Content Placeholder 2">
            <a:extLst>
              <a:ext uri="{FF2B5EF4-FFF2-40B4-BE49-F238E27FC236}">
                <a16:creationId xmlns:a16="http://schemas.microsoft.com/office/drawing/2014/main" id="{898ED5AC-767B-037D-3768-C433AF168CD5}"/>
              </a:ext>
            </a:extLst>
          </p:cNvPr>
          <p:cNvSpPr>
            <a:spLocks noGrp="1"/>
          </p:cNvSpPr>
          <p:nvPr>
            <p:ph idx="1"/>
          </p:nvPr>
        </p:nvSpPr>
        <p:spPr>
          <a:xfrm>
            <a:off x="1261871" y="1429038"/>
            <a:ext cx="9434883" cy="4751100"/>
          </a:xfrm>
        </p:spPr>
        <p:txBody>
          <a:bodyPr>
            <a:normAutofit/>
          </a:bodyPr>
          <a:lstStyle/>
          <a:p>
            <a:r>
              <a:rPr lang="en-US" sz="2000" dirty="0"/>
              <a:t>Premise: Graph index asynchronously updated by inserts/deletes and looked up by searches</a:t>
            </a:r>
          </a:p>
          <a:p>
            <a:endParaRPr lang="en-US" sz="2000" dirty="0"/>
          </a:p>
          <a:p>
            <a:r>
              <a:rPr lang="en-US" sz="2000" dirty="0"/>
              <a:t>Questions:</a:t>
            </a:r>
          </a:p>
          <a:p>
            <a:pPr lvl="1"/>
            <a:r>
              <a:rPr lang="en-US" sz="2000" dirty="0"/>
              <a:t>Can we linearize concurrent operations to the graph index?</a:t>
            </a:r>
          </a:p>
          <a:p>
            <a:pPr lvl="1"/>
            <a:r>
              <a:rPr lang="en-US" sz="2000" dirty="0"/>
              <a:t>Can we take periodic snapshots so we can recover from crashes?</a:t>
            </a:r>
          </a:p>
          <a:p>
            <a:endParaRPr lang="en-US" sz="2000" dirty="0"/>
          </a:p>
          <a:p>
            <a:r>
              <a:rPr lang="en-US" sz="2000" dirty="0"/>
              <a:t>Connections to work on streaming graph indices, e.g., functional data structures for graphs using Aspen [Dhulipala, Blelloch and Shun, PLDI’19] </a:t>
            </a:r>
          </a:p>
        </p:txBody>
      </p:sp>
      <p:sp>
        <p:nvSpPr>
          <p:cNvPr id="6" name="Date Placeholder 2">
            <a:extLst>
              <a:ext uri="{FF2B5EF4-FFF2-40B4-BE49-F238E27FC236}">
                <a16:creationId xmlns:a16="http://schemas.microsoft.com/office/drawing/2014/main" id="{4F58E255-B68D-A404-67A6-6ABD80CE1E8E}"/>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7" name="Slide Number Placeholder 7">
            <a:extLst>
              <a:ext uri="{FF2B5EF4-FFF2-40B4-BE49-F238E27FC236}">
                <a16:creationId xmlns:a16="http://schemas.microsoft.com/office/drawing/2014/main" id="{E2706005-8CB7-DBF2-CFF6-117B08F6F782}"/>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32</a:t>
            </a:fld>
            <a:endParaRPr lang="en-US" dirty="0"/>
          </a:p>
        </p:txBody>
      </p:sp>
    </p:spTree>
    <p:extLst>
      <p:ext uri="{BB962C8B-B14F-4D97-AF65-F5344CB8AC3E}">
        <p14:creationId xmlns:p14="http://schemas.microsoft.com/office/powerpoint/2010/main" val="30423253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F82B2-8AFD-9723-9648-F1935DAC8549}"/>
              </a:ext>
            </a:extLst>
          </p:cNvPr>
          <p:cNvSpPr>
            <a:spLocks noGrp="1"/>
          </p:cNvSpPr>
          <p:nvPr>
            <p:ph type="title"/>
          </p:nvPr>
        </p:nvSpPr>
        <p:spPr/>
        <p:txBody>
          <a:bodyPr>
            <a:normAutofit fontScale="90000"/>
          </a:bodyPr>
          <a:lstStyle/>
          <a:p>
            <a:r>
              <a:rPr lang="en-US" dirty="0"/>
              <a:t>Direction 5:  Trillion-node graphs</a:t>
            </a:r>
          </a:p>
        </p:txBody>
      </p:sp>
      <p:sp>
        <p:nvSpPr>
          <p:cNvPr id="3" name="Content Placeholder 2">
            <a:extLst>
              <a:ext uri="{FF2B5EF4-FFF2-40B4-BE49-F238E27FC236}">
                <a16:creationId xmlns:a16="http://schemas.microsoft.com/office/drawing/2014/main" id="{CC25E893-4787-B97F-635E-D0DDCE199464}"/>
              </a:ext>
            </a:extLst>
          </p:cNvPr>
          <p:cNvSpPr>
            <a:spLocks noGrp="1"/>
          </p:cNvSpPr>
          <p:nvPr>
            <p:ph idx="1"/>
          </p:nvPr>
        </p:nvSpPr>
        <p:spPr/>
        <p:txBody>
          <a:bodyPr>
            <a:normAutofit/>
          </a:bodyPr>
          <a:lstStyle/>
          <a:p>
            <a:r>
              <a:rPr lang="en-US" sz="2000" dirty="0"/>
              <a:t>Search complexity of graph indices scales sub-linearly with size of indices.</a:t>
            </a:r>
          </a:p>
          <a:p>
            <a:r>
              <a:rPr lang="en-US" sz="2000" dirty="0"/>
              <a:t>Searching 1X 1B DiskANN index much more efficient than 10X 100M indices.</a:t>
            </a:r>
          </a:p>
          <a:p>
            <a:endParaRPr lang="en-US" sz="2000" dirty="0"/>
          </a:p>
          <a:p>
            <a:r>
              <a:rPr lang="en-US" sz="2000" dirty="0"/>
              <a:t>Can we extend this behavior to trillion-point graphs using fault-tolerant distributed memory machines?</a:t>
            </a:r>
          </a:p>
        </p:txBody>
      </p:sp>
      <p:sp>
        <p:nvSpPr>
          <p:cNvPr id="4" name="Date Placeholder 2">
            <a:extLst>
              <a:ext uri="{FF2B5EF4-FFF2-40B4-BE49-F238E27FC236}">
                <a16:creationId xmlns:a16="http://schemas.microsoft.com/office/drawing/2014/main" id="{93E62176-B76A-68DD-A0AB-B86666F81C38}"/>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5" name="Slide Number Placeholder 7">
            <a:extLst>
              <a:ext uri="{FF2B5EF4-FFF2-40B4-BE49-F238E27FC236}">
                <a16:creationId xmlns:a16="http://schemas.microsoft.com/office/drawing/2014/main" id="{5AC7A5B4-731C-8C02-C845-3F280035C34C}"/>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33</a:t>
            </a:fld>
            <a:endParaRPr lang="en-US" dirty="0"/>
          </a:p>
        </p:txBody>
      </p:sp>
    </p:spTree>
    <p:extLst>
      <p:ext uri="{BB962C8B-B14F-4D97-AF65-F5344CB8AC3E}">
        <p14:creationId xmlns:p14="http://schemas.microsoft.com/office/powerpoint/2010/main" val="28542554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CFE24-4CCF-0ACC-C53B-6711E6F1FBD4}"/>
              </a:ext>
            </a:extLst>
          </p:cNvPr>
          <p:cNvSpPr>
            <a:spLocks noGrp="1"/>
          </p:cNvSpPr>
          <p:nvPr>
            <p:ph type="title"/>
          </p:nvPr>
        </p:nvSpPr>
        <p:spPr/>
        <p:txBody>
          <a:bodyPr>
            <a:normAutofit fontScale="90000"/>
          </a:bodyPr>
          <a:lstStyle/>
          <a:p>
            <a:r>
              <a:rPr lang="en-US" dirty="0"/>
              <a:t>Direction 6: jointly train embeddings + ANNS </a:t>
            </a:r>
          </a:p>
        </p:txBody>
      </p:sp>
      <p:sp>
        <p:nvSpPr>
          <p:cNvPr id="3" name="Content Placeholder 2">
            <a:extLst>
              <a:ext uri="{FF2B5EF4-FFF2-40B4-BE49-F238E27FC236}">
                <a16:creationId xmlns:a16="http://schemas.microsoft.com/office/drawing/2014/main" id="{54533D3E-4EE3-4EC0-5F52-D9338F18E12A}"/>
              </a:ext>
            </a:extLst>
          </p:cNvPr>
          <p:cNvSpPr>
            <a:spLocks noGrp="1"/>
          </p:cNvSpPr>
          <p:nvPr>
            <p:ph idx="1"/>
          </p:nvPr>
        </p:nvSpPr>
        <p:spPr>
          <a:xfrm>
            <a:off x="1261872" y="1429038"/>
            <a:ext cx="9049570" cy="4751100"/>
          </a:xfrm>
        </p:spPr>
        <p:txBody>
          <a:bodyPr/>
          <a:lstStyle/>
          <a:p>
            <a:r>
              <a:rPr lang="en-US" dirty="0"/>
              <a:t>Current paradigm: Train embeddings for the dataset and later index the embeddings</a:t>
            </a:r>
          </a:p>
          <a:p>
            <a:endParaRPr lang="en-US" dirty="0"/>
          </a:p>
          <a:p>
            <a:r>
              <a:rPr lang="en-US" dirty="0"/>
              <a:t>Question: Can joint training of embedding + ANNS lead to both better relevance and query efficiency</a:t>
            </a:r>
          </a:p>
          <a:p>
            <a:endParaRPr lang="en-US" dirty="0"/>
          </a:p>
          <a:p>
            <a:r>
              <a:rPr lang="en-US" dirty="0"/>
              <a:t>Prior work on joint learning of hashing and clustering based ANNS along with embeddings: (BLISS?) Distill-VQ</a:t>
            </a:r>
          </a:p>
          <a:p>
            <a:endParaRPr lang="en-US" dirty="0"/>
          </a:p>
        </p:txBody>
      </p:sp>
    </p:spTree>
    <p:extLst>
      <p:ext uri="{BB962C8B-B14F-4D97-AF65-F5344CB8AC3E}">
        <p14:creationId xmlns:p14="http://schemas.microsoft.com/office/powerpoint/2010/main" val="35623535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4611C-1CB8-4238-8102-AAFB3E9502D6}"/>
              </a:ext>
            </a:extLst>
          </p:cNvPr>
          <p:cNvSpPr>
            <a:spLocks noGrp="1"/>
          </p:cNvSpPr>
          <p:nvPr>
            <p:ph type="title"/>
          </p:nvPr>
        </p:nvSpPr>
        <p:spPr>
          <a:xfrm>
            <a:off x="640074" y="610176"/>
            <a:ext cx="11017536" cy="4974724"/>
          </a:xfrm>
        </p:spPr>
        <p:txBody>
          <a:bodyPr>
            <a:normAutofit/>
          </a:bodyPr>
          <a:lstStyle/>
          <a:p>
            <a:r>
              <a:rPr lang="en-US" sz="3600" dirty="0">
                <a:latin typeface="Consolas" panose="020B0609020204030204" pitchFamily="49" charset="0"/>
                <a:hlinkClick r:id="rId3"/>
              </a:rPr>
              <a:t>https://github.com/Microsoft/DiskANN</a:t>
            </a:r>
            <a:br>
              <a:rPr lang="en-US" sz="3600" dirty="0">
                <a:latin typeface="Consolas" panose="020B0609020204030204" pitchFamily="49" charset="0"/>
              </a:rPr>
            </a:br>
            <a:br>
              <a:rPr lang="en-US" sz="3600" dirty="0">
                <a:latin typeface="Consolas" panose="020B0609020204030204" pitchFamily="49" charset="0"/>
              </a:rPr>
            </a:br>
            <a:r>
              <a:rPr lang="en-US" sz="3600" dirty="0">
                <a:latin typeface="Consolas" panose="020B0609020204030204" pitchFamily="49" charset="0"/>
                <a:hlinkClick r:id="rId4"/>
              </a:rPr>
              <a:t>https://big-ann-benchmarks.com</a:t>
            </a:r>
            <a:br>
              <a:rPr lang="en-US" sz="3600" dirty="0">
                <a:latin typeface="Consolas" panose="020B0609020204030204" pitchFamily="49" charset="0"/>
              </a:rPr>
            </a:br>
            <a:br>
              <a:rPr lang="en-US" sz="3600" dirty="0">
                <a:latin typeface="Consolas" panose="020B0609020204030204" pitchFamily="49" charset="0"/>
              </a:rPr>
            </a:br>
            <a:br>
              <a:rPr lang="en-US" sz="3600" dirty="0">
                <a:latin typeface="Consolas" panose="020B0609020204030204" pitchFamily="49" charset="0"/>
              </a:rPr>
            </a:br>
            <a:endParaRPr lang="en-US" sz="3600" dirty="0">
              <a:latin typeface="Consolas" panose="020B0609020204030204" pitchFamily="49" charset="0"/>
            </a:endParaRPr>
          </a:p>
        </p:txBody>
      </p:sp>
      <p:sp>
        <p:nvSpPr>
          <p:cNvPr id="4" name="Date Placeholder 3">
            <a:extLst>
              <a:ext uri="{FF2B5EF4-FFF2-40B4-BE49-F238E27FC236}">
                <a16:creationId xmlns:a16="http://schemas.microsoft.com/office/drawing/2014/main" id="{E705413E-5A2A-4C56-87D1-DD41515F27CC}"/>
              </a:ext>
            </a:extLst>
          </p:cNvPr>
          <p:cNvSpPr>
            <a:spLocks noGrp="1"/>
          </p:cNvSpPr>
          <p:nvPr>
            <p:ph type="dt" sz="half" idx="10"/>
          </p:nvPr>
        </p:nvSpPr>
        <p:spPr/>
        <p:txBody>
          <a:bodyPr/>
          <a:lstStyle/>
          <a:p>
            <a:fld id="{6CFC3122-6BFF-4E3F-8915-CF75D60A64FA}" type="datetime1">
              <a:rPr lang="en-US" smtClean="0"/>
              <a:t>12-Oct-22</a:t>
            </a:fld>
            <a:endParaRPr lang="en-US"/>
          </a:p>
        </p:txBody>
      </p:sp>
      <p:sp>
        <p:nvSpPr>
          <p:cNvPr id="6" name="Slide Number Placeholder 5">
            <a:extLst>
              <a:ext uri="{FF2B5EF4-FFF2-40B4-BE49-F238E27FC236}">
                <a16:creationId xmlns:a16="http://schemas.microsoft.com/office/drawing/2014/main" id="{7C439209-28F6-4491-A99B-9005A08B233E}"/>
              </a:ext>
            </a:extLst>
          </p:cNvPr>
          <p:cNvSpPr>
            <a:spLocks noGrp="1"/>
          </p:cNvSpPr>
          <p:nvPr>
            <p:ph type="sldNum" sz="quarter" idx="12"/>
          </p:nvPr>
        </p:nvSpPr>
        <p:spPr/>
        <p:txBody>
          <a:bodyPr>
            <a:normAutofit/>
          </a:bodyPr>
          <a:lstStyle/>
          <a:p>
            <a:fld id="{7BA31737-66ED-4538-8E4A-5B6F08D0267E}" type="slidenum">
              <a:rPr lang="en-US" smtClean="0"/>
              <a:t>35</a:t>
            </a:fld>
            <a:endParaRPr lang="en-US"/>
          </a:p>
        </p:txBody>
      </p:sp>
    </p:spTree>
    <p:extLst>
      <p:ext uri="{BB962C8B-B14F-4D97-AF65-F5344CB8AC3E}">
        <p14:creationId xmlns:p14="http://schemas.microsoft.com/office/powerpoint/2010/main" val="551433063"/>
      </p:ext>
    </p:extLst>
  </p:cSld>
  <p:clrMapOvr>
    <a:masterClrMapping/>
  </p:clrMapOvr>
  <mc:AlternateContent xmlns:mc="http://schemas.openxmlformats.org/markup-compatibility/2006" xmlns:p14="http://schemas.microsoft.com/office/powerpoint/2010/main">
    <mc:Choice Requires="p14">
      <p:transition spd="slow" p14:dur="2000" advTm="48763"/>
    </mc:Choice>
    <mc:Fallback xmlns="">
      <p:transition spd="slow" advTm="4876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B06C9798-F513-4A9D-8BFE-E0FCD7E74C9A}"/>
              </a:ext>
            </a:extLst>
          </p:cNvPr>
          <p:cNvGrpSpPr/>
          <p:nvPr/>
        </p:nvGrpSpPr>
        <p:grpSpPr>
          <a:xfrm>
            <a:off x="1446109" y="1487722"/>
            <a:ext cx="5030163" cy="778373"/>
            <a:chOff x="1587425" y="2362198"/>
            <a:chExt cx="5030163" cy="778373"/>
          </a:xfrm>
        </p:grpSpPr>
        <p:grpSp>
          <p:nvGrpSpPr>
            <p:cNvPr id="32" name="Group 31">
              <a:extLst>
                <a:ext uri="{FF2B5EF4-FFF2-40B4-BE49-F238E27FC236}">
                  <a16:creationId xmlns:a16="http://schemas.microsoft.com/office/drawing/2014/main" id="{BA5CAEE9-FA25-451F-BEAD-6A13426C76B2}"/>
                </a:ext>
              </a:extLst>
            </p:cNvPr>
            <p:cNvGrpSpPr/>
            <p:nvPr/>
          </p:nvGrpSpPr>
          <p:grpSpPr>
            <a:xfrm>
              <a:off x="1587425" y="2362198"/>
              <a:ext cx="5030163" cy="778373"/>
              <a:chOff x="2093298" y="2738005"/>
              <a:chExt cx="5030163" cy="778373"/>
            </a:xfrm>
          </p:grpSpPr>
          <p:sp>
            <p:nvSpPr>
              <p:cNvPr id="5" name="Rectangle: Single Corner Snipped 4">
                <a:extLst>
                  <a:ext uri="{FF2B5EF4-FFF2-40B4-BE49-F238E27FC236}">
                    <a16:creationId xmlns:a16="http://schemas.microsoft.com/office/drawing/2014/main" id="{7EA5B24D-EA25-4391-B615-C6530544A502}"/>
                  </a:ext>
                </a:extLst>
              </p:cNvPr>
              <p:cNvSpPr/>
              <p:nvPr/>
            </p:nvSpPr>
            <p:spPr>
              <a:xfrm flipH="1">
                <a:off x="2093298" y="2738005"/>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mj-lt"/>
                  </a:rPr>
                  <a:t>Obj</a:t>
                </a:r>
              </a:p>
            </p:txBody>
          </p:sp>
          <p:sp>
            <p:nvSpPr>
              <p:cNvPr id="27" name="Oval 26">
                <a:extLst>
                  <a:ext uri="{FF2B5EF4-FFF2-40B4-BE49-F238E27FC236}">
                    <a16:creationId xmlns:a16="http://schemas.microsoft.com/office/drawing/2014/main" id="{510BF5EB-FF84-4B2D-90A0-0671AEFE7654}"/>
                  </a:ext>
                </a:extLst>
              </p:cNvPr>
              <p:cNvSpPr/>
              <p:nvPr/>
            </p:nvSpPr>
            <p:spPr>
              <a:xfrm>
                <a:off x="7027606" y="3416957"/>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29" name="Straight Arrow Connector 28">
                <a:extLst>
                  <a:ext uri="{FF2B5EF4-FFF2-40B4-BE49-F238E27FC236}">
                    <a16:creationId xmlns:a16="http://schemas.microsoft.com/office/drawing/2014/main" id="{1D5E3A1B-32CC-4603-9B52-0427810FABD7}"/>
                  </a:ext>
                </a:extLst>
              </p:cNvPr>
              <p:cNvCxnSpPr>
                <a:cxnSpLocks/>
              </p:cNvCxnSpPr>
              <p:nvPr/>
            </p:nvCxnSpPr>
            <p:spPr>
              <a:xfrm>
                <a:off x="2803169" y="3454161"/>
                <a:ext cx="4253933" cy="1171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sp>
          <p:nvSpPr>
            <p:cNvPr id="71" name="TextBox 70">
              <a:extLst>
                <a:ext uri="{FF2B5EF4-FFF2-40B4-BE49-F238E27FC236}">
                  <a16:creationId xmlns:a16="http://schemas.microsoft.com/office/drawing/2014/main" id="{D27A0294-7724-4961-9DD5-FF1B0C2D46DE}"/>
                </a:ext>
              </a:extLst>
            </p:cNvPr>
            <p:cNvSpPr txBox="1"/>
            <p:nvPr/>
          </p:nvSpPr>
          <p:spPr>
            <a:xfrm>
              <a:off x="3554895" y="2621813"/>
              <a:ext cx="1051891" cy="461665"/>
            </a:xfrm>
            <a:prstGeom prst="rect">
              <a:avLst/>
            </a:prstGeom>
            <a:noFill/>
          </p:spPr>
          <p:txBody>
            <a:bodyPr wrap="none" rtlCol="0">
              <a:spAutoFit/>
            </a:bodyPr>
            <a:lstStyle/>
            <a:p>
              <a:r>
                <a:rPr lang="en-US" sz="2400" dirty="0">
                  <a:latin typeface="+mj-lt"/>
                </a:rPr>
                <a:t>Embed</a:t>
              </a:r>
            </a:p>
          </p:txBody>
        </p:sp>
      </p:grpSp>
      <p:sp>
        <p:nvSpPr>
          <p:cNvPr id="2" name="Title 1">
            <a:extLst>
              <a:ext uri="{FF2B5EF4-FFF2-40B4-BE49-F238E27FC236}">
                <a16:creationId xmlns:a16="http://schemas.microsoft.com/office/drawing/2014/main" id="{73D21B95-4750-4DCD-9AA9-A9D738A9FF64}"/>
              </a:ext>
            </a:extLst>
          </p:cNvPr>
          <p:cNvSpPr>
            <a:spLocks noGrp="1"/>
          </p:cNvSpPr>
          <p:nvPr>
            <p:ph type="title"/>
          </p:nvPr>
        </p:nvSpPr>
        <p:spPr/>
        <p:txBody>
          <a:bodyPr>
            <a:normAutofit fontScale="90000"/>
          </a:bodyPr>
          <a:lstStyle/>
          <a:p>
            <a:r>
              <a:rPr lang="en-US" dirty="0"/>
              <a:t>Semantic search using ANNS for Retrieval</a:t>
            </a:r>
            <a:endParaRPr lang="en-US" sz="5400" dirty="0"/>
          </a:p>
        </p:txBody>
      </p:sp>
      <p:sp>
        <p:nvSpPr>
          <p:cNvPr id="4" name="Date Placeholder 3">
            <a:extLst>
              <a:ext uri="{FF2B5EF4-FFF2-40B4-BE49-F238E27FC236}">
                <a16:creationId xmlns:a16="http://schemas.microsoft.com/office/drawing/2014/main" id="{A21D0CE2-ABDE-4DC2-A6BE-5AA37E82759B}"/>
              </a:ext>
            </a:extLst>
          </p:cNvPr>
          <p:cNvSpPr>
            <a:spLocks noGrp="1"/>
          </p:cNvSpPr>
          <p:nvPr>
            <p:ph type="dt" sz="half" idx="10"/>
          </p:nvPr>
        </p:nvSpPr>
        <p:spPr/>
        <p:txBody>
          <a:bodyPr/>
          <a:lstStyle/>
          <a:p>
            <a:fld id="{9C49B7A6-39A2-4D6B-BF18-27EA3B1AC6B5}" type="datetime1">
              <a:rPr lang="en-US" smtClean="0"/>
              <a:t>12-Oct-22</a:t>
            </a:fld>
            <a:endParaRPr lang="en-US"/>
          </a:p>
        </p:txBody>
      </p:sp>
      <p:sp>
        <p:nvSpPr>
          <p:cNvPr id="7" name="Slide Number Placeholder 6">
            <a:extLst>
              <a:ext uri="{FF2B5EF4-FFF2-40B4-BE49-F238E27FC236}">
                <a16:creationId xmlns:a16="http://schemas.microsoft.com/office/drawing/2014/main" id="{0A65D794-DD06-4A1F-9C14-69AB33438DC1}"/>
              </a:ext>
            </a:extLst>
          </p:cNvPr>
          <p:cNvSpPr>
            <a:spLocks noGrp="1"/>
          </p:cNvSpPr>
          <p:nvPr>
            <p:ph type="sldNum" sz="quarter" idx="12"/>
          </p:nvPr>
        </p:nvSpPr>
        <p:spPr/>
        <p:txBody>
          <a:bodyPr>
            <a:normAutofit/>
          </a:bodyPr>
          <a:lstStyle/>
          <a:p>
            <a:fld id="{7BA31737-66ED-4538-8E4A-5B6F08D0267E}" type="slidenum">
              <a:rPr lang="en-US" smtClean="0"/>
              <a:t>4</a:t>
            </a:fld>
            <a:endParaRPr lang="en-US"/>
          </a:p>
        </p:txBody>
      </p:sp>
      <p:grpSp>
        <p:nvGrpSpPr>
          <p:cNvPr id="25" name="Group 24">
            <a:extLst>
              <a:ext uri="{FF2B5EF4-FFF2-40B4-BE49-F238E27FC236}">
                <a16:creationId xmlns:a16="http://schemas.microsoft.com/office/drawing/2014/main" id="{2F4E98B4-013C-4109-B5CE-0C1E081B557D}"/>
              </a:ext>
            </a:extLst>
          </p:cNvPr>
          <p:cNvGrpSpPr/>
          <p:nvPr/>
        </p:nvGrpSpPr>
        <p:grpSpPr>
          <a:xfrm>
            <a:off x="4079718" y="1296644"/>
            <a:ext cx="4424516" cy="3218481"/>
            <a:chOff x="5552768" y="2458220"/>
            <a:chExt cx="4424516" cy="3640238"/>
          </a:xfrm>
        </p:grpSpPr>
        <p:cxnSp>
          <p:nvCxnSpPr>
            <p:cNvPr id="14" name="Straight Arrow Connector 13">
              <a:extLst>
                <a:ext uri="{FF2B5EF4-FFF2-40B4-BE49-F238E27FC236}">
                  <a16:creationId xmlns:a16="http://schemas.microsoft.com/office/drawing/2014/main" id="{A4BC9147-4FA8-4B5F-AE96-69E970318654}"/>
                </a:ext>
              </a:extLst>
            </p:cNvPr>
            <p:cNvCxnSpPr>
              <a:cxnSpLocks/>
            </p:cNvCxnSpPr>
            <p:nvPr/>
          </p:nvCxnSpPr>
          <p:spPr>
            <a:xfrm flipV="1">
              <a:off x="6142695" y="3104532"/>
              <a:ext cx="3510117" cy="2315498"/>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5E5966D-425B-4E5F-BD22-8844BBD6580A}"/>
                </a:ext>
              </a:extLst>
            </p:cNvPr>
            <p:cNvCxnSpPr>
              <a:cxnSpLocks/>
            </p:cNvCxnSpPr>
            <p:nvPr/>
          </p:nvCxnSpPr>
          <p:spPr>
            <a:xfrm>
              <a:off x="5552768" y="4328652"/>
              <a:ext cx="4424516" cy="0"/>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F890C16-8C6B-4674-B81E-BE97A1856359}"/>
                </a:ext>
              </a:extLst>
            </p:cNvPr>
            <p:cNvCxnSpPr>
              <a:cxnSpLocks/>
            </p:cNvCxnSpPr>
            <p:nvPr/>
          </p:nvCxnSpPr>
          <p:spPr>
            <a:xfrm flipV="1">
              <a:off x="7809273" y="2458220"/>
              <a:ext cx="0" cy="3640238"/>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grpSp>
      <p:sp>
        <p:nvSpPr>
          <p:cNvPr id="33" name="Rectangle: Single Corner Snipped 32">
            <a:extLst>
              <a:ext uri="{FF2B5EF4-FFF2-40B4-BE49-F238E27FC236}">
                <a16:creationId xmlns:a16="http://schemas.microsoft.com/office/drawing/2014/main" id="{E16E2A92-AC0B-48C7-B17F-57235EF46DA2}"/>
              </a:ext>
            </a:extLst>
          </p:cNvPr>
          <p:cNvSpPr/>
          <p:nvPr/>
        </p:nvSpPr>
        <p:spPr>
          <a:xfrm flipH="1">
            <a:off x="1613717" y="16401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4" name="Rectangle: Single Corner Snipped 33">
            <a:extLst>
              <a:ext uri="{FF2B5EF4-FFF2-40B4-BE49-F238E27FC236}">
                <a16:creationId xmlns:a16="http://schemas.microsoft.com/office/drawing/2014/main" id="{C4EE7AB5-E639-4DD8-B2DC-B7B70E2CE2B3}"/>
              </a:ext>
            </a:extLst>
          </p:cNvPr>
          <p:cNvSpPr/>
          <p:nvPr/>
        </p:nvSpPr>
        <p:spPr>
          <a:xfrm flipH="1">
            <a:off x="1766117" y="17925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5" name="Rectangle: Single Corner Snipped 34">
            <a:extLst>
              <a:ext uri="{FF2B5EF4-FFF2-40B4-BE49-F238E27FC236}">
                <a16:creationId xmlns:a16="http://schemas.microsoft.com/office/drawing/2014/main" id="{A5FE76F6-186E-4A12-90E6-8944E66E1D8C}"/>
              </a:ext>
            </a:extLst>
          </p:cNvPr>
          <p:cNvSpPr/>
          <p:nvPr/>
        </p:nvSpPr>
        <p:spPr>
          <a:xfrm flipH="1">
            <a:off x="1918517" y="19449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6" name="Rectangle: Single Corner Snipped 35">
            <a:extLst>
              <a:ext uri="{FF2B5EF4-FFF2-40B4-BE49-F238E27FC236}">
                <a16:creationId xmlns:a16="http://schemas.microsoft.com/office/drawing/2014/main" id="{BC04DE9A-5FF6-4DC8-BC1C-13BC0361AC35}"/>
              </a:ext>
            </a:extLst>
          </p:cNvPr>
          <p:cNvSpPr/>
          <p:nvPr/>
        </p:nvSpPr>
        <p:spPr>
          <a:xfrm flipH="1">
            <a:off x="2070917" y="20973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7" name="Rectangle: Single Corner Snipped 36">
            <a:extLst>
              <a:ext uri="{FF2B5EF4-FFF2-40B4-BE49-F238E27FC236}">
                <a16:creationId xmlns:a16="http://schemas.microsoft.com/office/drawing/2014/main" id="{8EBF57EF-F519-4F15-B456-F5F94F885C86}"/>
              </a:ext>
            </a:extLst>
          </p:cNvPr>
          <p:cNvSpPr/>
          <p:nvPr/>
        </p:nvSpPr>
        <p:spPr>
          <a:xfrm flipH="1">
            <a:off x="2223317" y="22497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8" name="Rectangle: Single Corner Snipped 37">
            <a:extLst>
              <a:ext uri="{FF2B5EF4-FFF2-40B4-BE49-F238E27FC236}">
                <a16:creationId xmlns:a16="http://schemas.microsoft.com/office/drawing/2014/main" id="{4B270A62-ECC2-43DF-9EC2-C7FF9FC19A73}"/>
              </a:ext>
            </a:extLst>
          </p:cNvPr>
          <p:cNvSpPr/>
          <p:nvPr/>
        </p:nvSpPr>
        <p:spPr>
          <a:xfrm flipH="1">
            <a:off x="2375717" y="24021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39" name="Rectangle: Single Corner Snipped 38">
            <a:extLst>
              <a:ext uri="{FF2B5EF4-FFF2-40B4-BE49-F238E27FC236}">
                <a16:creationId xmlns:a16="http://schemas.microsoft.com/office/drawing/2014/main" id="{66E86C37-8150-494D-AA3A-EA34AC267F21}"/>
              </a:ext>
            </a:extLst>
          </p:cNvPr>
          <p:cNvSpPr/>
          <p:nvPr/>
        </p:nvSpPr>
        <p:spPr>
          <a:xfrm flipH="1">
            <a:off x="2528117" y="25545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40" name="Rectangle: Single Corner Snipped 39">
            <a:extLst>
              <a:ext uri="{FF2B5EF4-FFF2-40B4-BE49-F238E27FC236}">
                <a16:creationId xmlns:a16="http://schemas.microsoft.com/office/drawing/2014/main" id="{FC113D77-04EB-4778-85E0-4940D85165BF}"/>
              </a:ext>
            </a:extLst>
          </p:cNvPr>
          <p:cNvSpPr/>
          <p:nvPr/>
        </p:nvSpPr>
        <p:spPr>
          <a:xfrm flipH="1">
            <a:off x="2680517" y="27069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41" name="Rectangle: Single Corner Snipped 40">
            <a:extLst>
              <a:ext uri="{FF2B5EF4-FFF2-40B4-BE49-F238E27FC236}">
                <a16:creationId xmlns:a16="http://schemas.microsoft.com/office/drawing/2014/main" id="{4D2C968D-CA19-4742-9461-E57E61B702C5}"/>
              </a:ext>
            </a:extLst>
          </p:cNvPr>
          <p:cNvSpPr/>
          <p:nvPr/>
        </p:nvSpPr>
        <p:spPr>
          <a:xfrm flipH="1">
            <a:off x="2832917" y="2859322"/>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mj-lt"/>
              </a:rPr>
              <a:t>Obj </a:t>
            </a:r>
          </a:p>
        </p:txBody>
      </p:sp>
      <p:sp>
        <p:nvSpPr>
          <p:cNvPr id="42" name="TextBox 41">
            <a:extLst>
              <a:ext uri="{FF2B5EF4-FFF2-40B4-BE49-F238E27FC236}">
                <a16:creationId xmlns:a16="http://schemas.microsoft.com/office/drawing/2014/main" id="{C9ACD2FD-44C9-4CDE-8228-23A267BD41F0}"/>
              </a:ext>
            </a:extLst>
          </p:cNvPr>
          <p:cNvSpPr txBox="1"/>
          <p:nvPr/>
        </p:nvSpPr>
        <p:spPr>
          <a:xfrm>
            <a:off x="649286" y="3554732"/>
            <a:ext cx="3712884" cy="1077218"/>
          </a:xfrm>
          <a:prstGeom prst="rect">
            <a:avLst/>
          </a:prstGeom>
          <a:noFill/>
        </p:spPr>
        <p:txBody>
          <a:bodyPr wrap="square" rtlCol="0">
            <a:spAutoFit/>
          </a:bodyPr>
          <a:lstStyle/>
          <a:p>
            <a:r>
              <a:rPr lang="en-US" sz="2400" dirty="0">
                <a:latin typeface="+mj-lt"/>
              </a:rPr>
              <a:t>Database</a:t>
            </a:r>
          </a:p>
          <a:p>
            <a:r>
              <a:rPr lang="en-US" sz="2400" b="1" dirty="0">
                <a:latin typeface="+mj-lt"/>
              </a:rPr>
              <a:t>N </a:t>
            </a:r>
            <a:r>
              <a:rPr lang="en-US" sz="2400" dirty="0">
                <a:latin typeface="+mj-lt"/>
              </a:rPr>
              <a:t>= 10</a:t>
            </a:r>
            <a:r>
              <a:rPr lang="en-US" sz="2400" baseline="30000" dirty="0">
                <a:latin typeface="+mj-lt"/>
              </a:rPr>
              <a:t>6</a:t>
            </a:r>
            <a:r>
              <a:rPr lang="en-US" sz="2400" dirty="0">
                <a:latin typeface="+mj-lt"/>
              </a:rPr>
              <a:t> or 10</a:t>
            </a:r>
            <a:r>
              <a:rPr lang="en-US" sz="2400" baseline="30000" dirty="0">
                <a:latin typeface="+mj-lt"/>
              </a:rPr>
              <a:t>9</a:t>
            </a:r>
            <a:r>
              <a:rPr lang="en-US" sz="2400" dirty="0">
                <a:latin typeface="+mj-lt"/>
              </a:rPr>
              <a:t> or 10</a:t>
            </a:r>
            <a:r>
              <a:rPr lang="en-US" sz="2400" baseline="30000" dirty="0">
                <a:latin typeface="+mj-lt"/>
              </a:rPr>
              <a:t>12 </a:t>
            </a:r>
            <a:r>
              <a:rPr lang="en-US" sz="2400" dirty="0">
                <a:latin typeface="+mj-lt"/>
              </a:rPr>
              <a:t>points</a:t>
            </a:r>
          </a:p>
          <a:p>
            <a:endParaRPr lang="en-US" sz="1600" dirty="0">
              <a:latin typeface="+mj-lt"/>
            </a:endParaRPr>
          </a:p>
        </p:txBody>
      </p:sp>
      <p:sp>
        <p:nvSpPr>
          <p:cNvPr id="43" name="Oval 42">
            <a:extLst>
              <a:ext uri="{FF2B5EF4-FFF2-40B4-BE49-F238E27FC236}">
                <a16:creationId xmlns:a16="http://schemas.microsoft.com/office/drawing/2014/main" id="{B2B46A85-3FF6-4BC7-9113-427DAE9AD1EB}"/>
              </a:ext>
            </a:extLst>
          </p:cNvPr>
          <p:cNvSpPr/>
          <p:nvPr/>
        </p:nvSpPr>
        <p:spPr>
          <a:xfrm>
            <a:off x="6532817" y="231907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4" name="Oval 43">
            <a:extLst>
              <a:ext uri="{FF2B5EF4-FFF2-40B4-BE49-F238E27FC236}">
                <a16:creationId xmlns:a16="http://schemas.microsoft.com/office/drawing/2014/main" id="{3A003606-6C06-4B22-978E-2AA496A79DC1}"/>
              </a:ext>
            </a:extLst>
          </p:cNvPr>
          <p:cNvSpPr/>
          <p:nvPr/>
        </p:nvSpPr>
        <p:spPr>
          <a:xfrm>
            <a:off x="5842431" y="2301480"/>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Oval 44">
            <a:extLst>
              <a:ext uri="{FF2B5EF4-FFF2-40B4-BE49-F238E27FC236}">
                <a16:creationId xmlns:a16="http://schemas.microsoft.com/office/drawing/2014/main" id="{69788145-1BAA-4CDC-B2C8-F073B1AC7523}"/>
              </a:ext>
            </a:extLst>
          </p:cNvPr>
          <p:cNvSpPr/>
          <p:nvPr/>
        </p:nvSpPr>
        <p:spPr>
          <a:xfrm>
            <a:off x="5584389" y="3519829"/>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6" name="Oval 45">
            <a:extLst>
              <a:ext uri="{FF2B5EF4-FFF2-40B4-BE49-F238E27FC236}">
                <a16:creationId xmlns:a16="http://schemas.microsoft.com/office/drawing/2014/main" id="{744F27F9-49AA-4D10-B9CD-2E2A7C7042AF}"/>
              </a:ext>
            </a:extLst>
          </p:cNvPr>
          <p:cNvSpPr/>
          <p:nvPr/>
        </p:nvSpPr>
        <p:spPr>
          <a:xfrm>
            <a:off x="6976026" y="2791453"/>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7" name="Oval 46">
            <a:extLst>
              <a:ext uri="{FF2B5EF4-FFF2-40B4-BE49-F238E27FC236}">
                <a16:creationId xmlns:a16="http://schemas.microsoft.com/office/drawing/2014/main" id="{5B4AE08A-E911-4D67-9D8A-A51CA2F3B5A8}"/>
              </a:ext>
            </a:extLst>
          </p:cNvPr>
          <p:cNvSpPr/>
          <p:nvPr/>
        </p:nvSpPr>
        <p:spPr>
          <a:xfrm>
            <a:off x="5432478" y="3273300"/>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8" name="Oval 47">
            <a:extLst>
              <a:ext uri="{FF2B5EF4-FFF2-40B4-BE49-F238E27FC236}">
                <a16:creationId xmlns:a16="http://schemas.microsoft.com/office/drawing/2014/main" id="{933658B9-4370-4EBE-A56D-0973D69E6EDA}"/>
              </a:ext>
            </a:extLst>
          </p:cNvPr>
          <p:cNvSpPr/>
          <p:nvPr/>
        </p:nvSpPr>
        <p:spPr>
          <a:xfrm>
            <a:off x="5584878" y="3425700"/>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9" name="Oval 48">
            <a:extLst>
              <a:ext uri="{FF2B5EF4-FFF2-40B4-BE49-F238E27FC236}">
                <a16:creationId xmlns:a16="http://schemas.microsoft.com/office/drawing/2014/main" id="{FD41AEB1-F721-426F-AD4C-3350E0B193BD}"/>
              </a:ext>
            </a:extLst>
          </p:cNvPr>
          <p:cNvSpPr/>
          <p:nvPr/>
        </p:nvSpPr>
        <p:spPr>
          <a:xfrm>
            <a:off x="7020630" y="3391640"/>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0" name="Oval 49">
            <a:extLst>
              <a:ext uri="{FF2B5EF4-FFF2-40B4-BE49-F238E27FC236}">
                <a16:creationId xmlns:a16="http://schemas.microsoft.com/office/drawing/2014/main" id="{E5CEFC55-8629-40BA-AE8C-B2E7A15FE7A4}"/>
              </a:ext>
            </a:extLst>
          </p:cNvPr>
          <p:cNvSpPr/>
          <p:nvPr/>
        </p:nvSpPr>
        <p:spPr>
          <a:xfrm>
            <a:off x="5906756" y="2767306"/>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1" name="Oval 50">
            <a:extLst>
              <a:ext uri="{FF2B5EF4-FFF2-40B4-BE49-F238E27FC236}">
                <a16:creationId xmlns:a16="http://schemas.microsoft.com/office/drawing/2014/main" id="{0C77AB47-7B73-4246-B64A-54E946B6F164}"/>
              </a:ext>
            </a:extLst>
          </p:cNvPr>
          <p:cNvSpPr/>
          <p:nvPr/>
        </p:nvSpPr>
        <p:spPr>
          <a:xfrm>
            <a:off x="5986603" y="382837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2" name="Oval 51">
            <a:extLst>
              <a:ext uri="{FF2B5EF4-FFF2-40B4-BE49-F238E27FC236}">
                <a16:creationId xmlns:a16="http://schemas.microsoft.com/office/drawing/2014/main" id="{2D4CC784-2C07-48E1-AC0B-FCA0708792F9}"/>
              </a:ext>
            </a:extLst>
          </p:cNvPr>
          <p:cNvSpPr/>
          <p:nvPr/>
        </p:nvSpPr>
        <p:spPr>
          <a:xfrm>
            <a:off x="6521883" y="3668036"/>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pic>
        <p:nvPicPr>
          <p:cNvPr id="54" name="Picture 53">
            <a:extLst>
              <a:ext uri="{FF2B5EF4-FFF2-40B4-BE49-F238E27FC236}">
                <a16:creationId xmlns:a16="http://schemas.microsoft.com/office/drawing/2014/main" id="{6B88A745-30E3-4739-8E3D-B8E149963BF0}"/>
              </a:ext>
            </a:extLst>
          </p:cNvPr>
          <p:cNvPicPr>
            <a:picLocks noChangeAspect="1"/>
          </p:cNvPicPr>
          <p:nvPr/>
        </p:nvPicPr>
        <p:blipFill>
          <a:blip r:embed="rId4"/>
          <a:stretch>
            <a:fillRect/>
          </a:stretch>
        </p:blipFill>
        <p:spPr>
          <a:xfrm>
            <a:off x="5505257" y="2526663"/>
            <a:ext cx="97544" cy="97544"/>
          </a:xfrm>
          <a:prstGeom prst="rect">
            <a:avLst/>
          </a:prstGeom>
        </p:spPr>
      </p:pic>
      <p:sp>
        <p:nvSpPr>
          <p:cNvPr id="60" name="Oval 59">
            <a:extLst>
              <a:ext uri="{FF2B5EF4-FFF2-40B4-BE49-F238E27FC236}">
                <a16:creationId xmlns:a16="http://schemas.microsoft.com/office/drawing/2014/main" id="{1E9D3D1F-61D3-4976-8757-C02275219E98}"/>
              </a:ext>
            </a:extLst>
          </p:cNvPr>
          <p:cNvSpPr/>
          <p:nvPr/>
        </p:nvSpPr>
        <p:spPr>
          <a:xfrm>
            <a:off x="5584389" y="310270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1" name="Oval 60">
            <a:extLst>
              <a:ext uri="{FF2B5EF4-FFF2-40B4-BE49-F238E27FC236}">
                <a16:creationId xmlns:a16="http://schemas.microsoft.com/office/drawing/2014/main" id="{4D5BC781-BDBB-4B0B-ADBB-935091AE277C}"/>
              </a:ext>
            </a:extLst>
          </p:cNvPr>
          <p:cNvSpPr/>
          <p:nvPr/>
        </p:nvSpPr>
        <p:spPr>
          <a:xfrm>
            <a:off x="5432478" y="2856175"/>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2" name="Oval 61">
            <a:extLst>
              <a:ext uri="{FF2B5EF4-FFF2-40B4-BE49-F238E27FC236}">
                <a16:creationId xmlns:a16="http://schemas.microsoft.com/office/drawing/2014/main" id="{0888CFCC-26F1-4C22-BFBE-BFEBACDE1D22}"/>
              </a:ext>
            </a:extLst>
          </p:cNvPr>
          <p:cNvSpPr/>
          <p:nvPr/>
        </p:nvSpPr>
        <p:spPr>
          <a:xfrm>
            <a:off x="5843445" y="326328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3" name="Oval 62">
            <a:extLst>
              <a:ext uri="{FF2B5EF4-FFF2-40B4-BE49-F238E27FC236}">
                <a16:creationId xmlns:a16="http://schemas.microsoft.com/office/drawing/2014/main" id="{8ADD01BB-152C-4A57-A9C0-E0C93058B4FF}"/>
              </a:ext>
            </a:extLst>
          </p:cNvPr>
          <p:cNvSpPr/>
          <p:nvPr/>
        </p:nvSpPr>
        <p:spPr>
          <a:xfrm>
            <a:off x="7020630" y="2974515"/>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4" name="Oval 63">
            <a:extLst>
              <a:ext uri="{FF2B5EF4-FFF2-40B4-BE49-F238E27FC236}">
                <a16:creationId xmlns:a16="http://schemas.microsoft.com/office/drawing/2014/main" id="{D80BE831-21F6-41E3-B0A9-0428F76C8957}"/>
              </a:ext>
            </a:extLst>
          </p:cNvPr>
          <p:cNvSpPr/>
          <p:nvPr/>
        </p:nvSpPr>
        <p:spPr>
          <a:xfrm>
            <a:off x="6512827" y="3250911"/>
            <a:ext cx="104912"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5" name="Oval 64">
            <a:extLst>
              <a:ext uri="{FF2B5EF4-FFF2-40B4-BE49-F238E27FC236}">
                <a16:creationId xmlns:a16="http://schemas.microsoft.com/office/drawing/2014/main" id="{43FB1620-66DE-4C8F-B474-8C640D75B8E1}"/>
              </a:ext>
            </a:extLst>
          </p:cNvPr>
          <p:cNvSpPr/>
          <p:nvPr/>
        </p:nvSpPr>
        <p:spPr>
          <a:xfrm>
            <a:off x="6301603" y="3190650"/>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6" name="Oval 65">
            <a:extLst>
              <a:ext uri="{FF2B5EF4-FFF2-40B4-BE49-F238E27FC236}">
                <a16:creationId xmlns:a16="http://schemas.microsoft.com/office/drawing/2014/main" id="{8311226B-DD9D-47B5-B9EE-120BD0950864}"/>
              </a:ext>
            </a:extLst>
          </p:cNvPr>
          <p:cNvSpPr/>
          <p:nvPr/>
        </p:nvSpPr>
        <p:spPr>
          <a:xfrm>
            <a:off x="5802856" y="3467046"/>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7" name="Oval 66">
            <a:extLst>
              <a:ext uri="{FF2B5EF4-FFF2-40B4-BE49-F238E27FC236}">
                <a16:creationId xmlns:a16="http://schemas.microsoft.com/office/drawing/2014/main" id="{C9163819-F41E-495E-9510-B6AD56865A36}"/>
              </a:ext>
            </a:extLst>
          </p:cNvPr>
          <p:cNvSpPr/>
          <p:nvPr/>
        </p:nvSpPr>
        <p:spPr>
          <a:xfrm>
            <a:off x="6551723" y="2531026"/>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8" name="Oval 67">
            <a:extLst>
              <a:ext uri="{FF2B5EF4-FFF2-40B4-BE49-F238E27FC236}">
                <a16:creationId xmlns:a16="http://schemas.microsoft.com/office/drawing/2014/main" id="{B066B981-5597-47FD-82C7-ECD4D5D27417}"/>
              </a:ext>
            </a:extLst>
          </p:cNvPr>
          <p:cNvSpPr/>
          <p:nvPr/>
        </p:nvSpPr>
        <p:spPr>
          <a:xfrm>
            <a:off x="6596327" y="3131213"/>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9" name="Oval 68">
            <a:extLst>
              <a:ext uri="{FF2B5EF4-FFF2-40B4-BE49-F238E27FC236}">
                <a16:creationId xmlns:a16="http://schemas.microsoft.com/office/drawing/2014/main" id="{348D995F-C502-4476-B214-BBD0EFAAE473}"/>
              </a:ext>
            </a:extLst>
          </p:cNvPr>
          <p:cNvSpPr/>
          <p:nvPr/>
        </p:nvSpPr>
        <p:spPr>
          <a:xfrm>
            <a:off x="6596327" y="2714088"/>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0" name="TextBox 69">
            <a:extLst>
              <a:ext uri="{FF2B5EF4-FFF2-40B4-BE49-F238E27FC236}">
                <a16:creationId xmlns:a16="http://schemas.microsoft.com/office/drawing/2014/main" id="{14F09A68-88F3-4F9F-8C6E-D6770D8774CF}"/>
              </a:ext>
            </a:extLst>
          </p:cNvPr>
          <p:cNvSpPr txBox="1"/>
          <p:nvPr/>
        </p:nvSpPr>
        <p:spPr>
          <a:xfrm>
            <a:off x="5423594" y="4528248"/>
            <a:ext cx="2278188" cy="461665"/>
          </a:xfrm>
          <a:prstGeom prst="rect">
            <a:avLst/>
          </a:prstGeom>
          <a:noFill/>
        </p:spPr>
        <p:txBody>
          <a:bodyPr wrap="none" rtlCol="0">
            <a:spAutoFit/>
          </a:bodyPr>
          <a:lstStyle/>
          <a:p>
            <a:r>
              <a:rPr lang="en-US" sz="2400" dirty="0">
                <a:latin typeface="+mj-lt"/>
              </a:rPr>
              <a:t>R</a:t>
            </a:r>
            <a:r>
              <a:rPr lang="en-US" sz="2400" baseline="30000" dirty="0">
                <a:latin typeface="+mj-lt"/>
              </a:rPr>
              <a:t>d       </a:t>
            </a:r>
            <a:r>
              <a:rPr lang="en-US" sz="2400" dirty="0">
                <a:latin typeface="+mj-lt"/>
              </a:rPr>
              <a:t>d~100-1000</a:t>
            </a:r>
            <a:endParaRPr lang="en-US" sz="1600" baseline="30000" dirty="0">
              <a:latin typeface="+mj-lt"/>
            </a:endParaRPr>
          </a:p>
        </p:txBody>
      </p:sp>
      <p:grpSp>
        <p:nvGrpSpPr>
          <p:cNvPr id="82" name="Group 81">
            <a:extLst>
              <a:ext uri="{FF2B5EF4-FFF2-40B4-BE49-F238E27FC236}">
                <a16:creationId xmlns:a16="http://schemas.microsoft.com/office/drawing/2014/main" id="{3B2221BD-E8DC-424C-AE45-6D4B15742254}"/>
              </a:ext>
            </a:extLst>
          </p:cNvPr>
          <p:cNvGrpSpPr/>
          <p:nvPr/>
        </p:nvGrpSpPr>
        <p:grpSpPr>
          <a:xfrm>
            <a:off x="6438724" y="2987923"/>
            <a:ext cx="4669130" cy="671103"/>
            <a:chOff x="6674133" y="3877257"/>
            <a:chExt cx="4669130" cy="704412"/>
          </a:xfrm>
        </p:grpSpPr>
        <p:sp>
          <p:nvSpPr>
            <p:cNvPr id="73" name="Rectangle: Single Corner Snipped 72">
              <a:extLst>
                <a:ext uri="{FF2B5EF4-FFF2-40B4-BE49-F238E27FC236}">
                  <a16:creationId xmlns:a16="http://schemas.microsoft.com/office/drawing/2014/main" id="{E0115CB9-4C26-4D97-A9F0-421BB3E3948A}"/>
                </a:ext>
              </a:extLst>
            </p:cNvPr>
            <p:cNvSpPr/>
            <p:nvPr/>
          </p:nvSpPr>
          <p:spPr>
            <a:xfrm>
              <a:off x="10266753" y="4068287"/>
              <a:ext cx="1076510" cy="513382"/>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mj-lt"/>
                </a:rPr>
                <a:t>Query</a:t>
              </a:r>
              <a:endParaRPr lang="en-US" dirty="0">
                <a:solidFill>
                  <a:schemeClr val="tx1"/>
                </a:solidFill>
                <a:latin typeface="+mj-lt"/>
              </a:endParaRPr>
            </a:p>
          </p:txBody>
        </p:sp>
        <p:sp>
          <p:nvSpPr>
            <p:cNvPr id="74" name="Oval 73">
              <a:extLst>
                <a:ext uri="{FF2B5EF4-FFF2-40B4-BE49-F238E27FC236}">
                  <a16:creationId xmlns:a16="http://schemas.microsoft.com/office/drawing/2014/main" id="{605DD833-4302-4C88-BF75-5B7E7E1E240D}"/>
                </a:ext>
              </a:extLst>
            </p:cNvPr>
            <p:cNvSpPr/>
            <p:nvPr/>
          </p:nvSpPr>
          <p:spPr>
            <a:xfrm>
              <a:off x="6674133" y="4294515"/>
              <a:ext cx="102501" cy="101587"/>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75" name="Straight Arrow Connector 74">
              <a:extLst>
                <a:ext uri="{FF2B5EF4-FFF2-40B4-BE49-F238E27FC236}">
                  <a16:creationId xmlns:a16="http://schemas.microsoft.com/office/drawing/2014/main" id="{789C1135-4F54-464C-9CE6-C460C7EC947E}"/>
                </a:ext>
              </a:extLst>
            </p:cNvPr>
            <p:cNvCxnSpPr>
              <a:cxnSpLocks/>
            </p:cNvCxnSpPr>
            <p:nvPr/>
          </p:nvCxnSpPr>
          <p:spPr>
            <a:xfrm flipH="1">
              <a:off x="6731305" y="4336780"/>
              <a:ext cx="3514806" cy="4742"/>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12C75BFF-10AD-48B2-8762-6CF97409EB8A}"/>
                </a:ext>
              </a:extLst>
            </p:cNvPr>
            <p:cNvSpPr txBox="1"/>
            <p:nvPr/>
          </p:nvSpPr>
          <p:spPr>
            <a:xfrm>
              <a:off x="7853307" y="3877257"/>
              <a:ext cx="1051891" cy="484579"/>
            </a:xfrm>
            <a:prstGeom prst="rect">
              <a:avLst/>
            </a:prstGeom>
            <a:noFill/>
          </p:spPr>
          <p:txBody>
            <a:bodyPr wrap="none" rtlCol="0">
              <a:spAutoFit/>
            </a:bodyPr>
            <a:lstStyle/>
            <a:p>
              <a:r>
                <a:rPr lang="en-US" sz="2400" dirty="0">
                  <a:latin typeface="+mj-lt"/>
                </a:rPr>
                <a:t>Embed</a:t>
              </a:r>
            </a:p>
          </p:txBody>
        </p:sp>
      </p:grpSp>
      <p:grpSp>
        <p:nvGrpSpPr>
          <p:cNvPr id="96" name="Group 95">
            <a:extLst>
              <a:ext uri="{FF2B5EF4-FFF2-40B4-BE49-F238E27FC236}">
                <a16:creationId xmlns:a16="http://schemas.microsoft.com/office/drawing/2014/main" id="{7021D038-949C-4EB6-A5BD-C99B84B27399}"/>
              </a:ext>
            </a:extLst>
          </p:cNvPr>
          <p:cNvGrpSpPr/>
          <p:nvPr/>
        </p:nvGrpSpPr>
        <p:grpSpPr>
          <a:xfrm>
            <a:off x="6342399" y="3171125"/>
            <a:ext cx="4690211" cy="2035190"/>
            <a:chOff x="6554054" y="4076869"/>
            <a:chExt cx="4420150" cy="2035190"/>
          </a:xfrm>
        </p:grpSpPr>
        <p:cxnSp>
          <p:nvCxnSpPr>
            <p:cNvPr id="86" name="Straight Arrow Connector 85">
              <a:extLst>
                <a:ext uri="{FF2B5EF4-FFF2-40B4-BE49-F238E27FC236}">
                  <a16:creationId xmlns:a16="http://schemas.microsoft.com/office/drawing/2014/main" id="{4A2D93F9-3B77-48B8-8DF7-138F599D6256}"/>
                </a:ext>
              </a:extLst>
            </p:cNvPr>
            <p:cNvCxnSpPr>
              <a:cxnSpLocks/>
            </p:cNvCxnSpPr>
            <p:nvPr/>
          </p:nvCxnSpPr>
          <p:spPr>
            <a:xfrm>
              <a:off x="6799975" y="4175796"/>
              <a:ext cx="2321431" cy="1327012"/>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D21D933D-3BE8-4BF7-BEFC-684FF91A7654}"/>
                </a:ext>
              </a:extLst>
            </p:cNvPr>
            <p:cNvCxnSpPr>
              <a:cxnSpLocks/>
            </p:cNvCxnSpPr>
            <p:nvPr/>
          </p:nvCxnSpPr>
          <p:spPr>
            <a:xfrm>
              <a:off x="6835569" y="4076869"/>
              <a:ext cx="2276132" cy="129895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4FF3C90A-834B-40D3-8A3D-021B44CCFAAF}"/>
                </a:ext>
              </a:extLst>
            </p:cNvPr>
            <p:cNvCxnSpPr>
              <a:cxnSpLocks/>
            </p:cNvCxnSpPr>
            <p:nvPr/>
          </p:nvCxnSpPr>
          <p:spPr>
            <a:xfrm>
              <a:off x="6554054" y="4147011"/>
              <a:ext cx="2500446" cy="1461661"/>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189D2627-EC8A-48D3-837A-41C3BD23EF2C}"/>
                </a:ext>
              </a:extLst>
            </p:cNvPr>
            <p:cNvCxnSpPr>
              <a:cxnSpLocks/>
            </p:cNvCxnSpPr>
            <p:nvPr/>
          </p:nvCxnSpPr>
          <p:spPr>
            <a:xfrm>
              <a:off x="6748277" y="4600556"/>
              <a:ext cx="2276132" cy="129895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0B78F962-F314-493B-96B9-CC65E97F7F88}"/>
                </a:ext>
              </a:extLst>
            </p:cNvPr>
            <p:cNvSpPr txBox="1"/>
            <p:nvPr/>
          </p:nvSpPr>
          <p:spPr>
            <a:xfrm>
              <a:off x="9054500" y="5281062"/>
              <a:ext cx="1919704" cy="830997"/>
            </a:xfrm>
            <a:prstGeom prst="rect">
              <a:avLst/>
            </a:prstGeom>
            <a:noFill/>
          </p:spPr>
          <p:txBody>
            <a:bodyPr wrap="square" rtlCol="0">
              <a:spAutoFit/>
            </a:bodyPr>
            <a:lstStyle/>
            <a:p>
              <a:r>
                <a:rPr lang="en-US" sz="2400" dirty="0">
                  <a:latin typeface="+mj-lt"/>
                </a:rPr>
                <a:t>K=4 nearest neighbors (</a:t>
              </a:r>
              <a:r>
                <a:rPr lang="en-US" sz="2400" b="1" i="1" dirty="0">
                  <a:latin typeface="+mj-lt"/>
                </a:rPr>
                <a:t>l</a:t>
              </a:r>
              <a:r>
                <a:rPr lang="en-US" sz="2400" i="1" baseline="-25000" dirty="0">
                  <a:latin typeface="+mj-lt"/>
                </a:rPr>
                <a:t>2</a:t>
              </a:r>
              <a:r>
                <a:rPr lang="en-US" sz="2400" dirty="0">
                  <a:latin typeface="+mj-lt"/>
                </a:rPr>
                <a:t>)</a:t>
              </a:r>
            </a:p>
          </p:txBody>
        </p:sp>
      </p:grpSp>
      <p:sp>
        <p:nvSpPr>
          <p:cNvPr id="3" name="TextBox 2">
            <a:extLst>
              <a:ext uri="{FF2B5EF4-FFF2-40B4-BE49-F238E27FC236}">
                <a16:creationId xmlns:a16="http://schemas.microsoft.com/office/drawing/2014/main" id="{304954C3-CB99-4A83-BA8B-6B9B5B182731}"/>
              </a:ext>
            </a:extLst>
          </p:cNvPr>
          <p:cNvSpPr txBox="1"/>
          <p:nvPr/>
        </p:nvSpPr>
        <p:spPr>
          <a:xfrm>
            <a:off x="1063960" y="5422717"/>
            <a:ext cx="9232568" cy="707886"/>
          </a:xfrm>
          <a:prstGeom prst="rect">
            <a:avLst/>
          </a:prstGeom>
          <a:noFill/>
          <a:ln>
            <a:solidFill>
              <a:schemeClr val="tx1"/>
            </a:solidFill>
          </a:ln>
        </p:spPr>
        <p:txBody>
          <a:bodyPr wrap="square" rtlCol="0">
            <a:spAutoFit/>
          </a:bodyPr>
          <a:lstStyle/>
          <a:p>
            <a:pPr algn="ctr"/>
            <a:r>
              <a:rPr lang="en-US" sz="2000" dirty="0"/>
              <a:t>Exact retrieval might need exhaustive scan, settle for approximate retrieval.</a:t>
            </a:r>
          </a:p>
          <a:p>
            <a:pPr algn="ctr"/>
            <a:r>
              <a:rPr lang="en-US" sz="2000" dirty="0"/>
              <a:t>Measure </a:t>
            </a:r>
            <a:r>
              <a:rPr lang="en-US" sz="2000" b="1" dirty="0" err="1"/>
              <a:t>Recall@k</a:t>
            </a:r>
            <a:r>
              <a:rPr lang="en-US" sz="2000" dirty="0"/>
              <a:t>: fraction of output candidates that are true top-k nearest neighbors</a:t>
            </a:r>
          </a:p>
        </p:txBody>
      </p:sp>
    </p:spTree>
    <p:custDataLst>
      <p:tags r:id="rId1"/>
    </p:custDataLst>
    <p:extLst>
      <p:ext uri="{BB962C8B-B14F-4D97-AF65-F5344CB8AC3E}">
        <p14:creationId xmlns:p14="http://schemas.microsoft.com/office/powerpoint/2010/main" val="3373138029"/>
      </p:ext>
    </p:extLst>
  </p:cSld>
  <p:clrMapOvr>
    <a:masterClrMapping/>
  </p:clrMapOvr>
  <mc:AlternateContent xmlns:mc="http://schemas.openxmlformats.org/markup-compatibility/2006" xmlns:p14="http://schemas.microsoft.com/office/powerpoint/2010/main">
    <mc:Choice Requires="p14">
      <p:transition spd="slow" p14:dur="2000" advTm="47912"/>
    </mc:Choice>
    <mc:Fallback xmlns="">
      <p:transition spd="slow" advTm="479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1"/>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82"/>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9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37" grpId="0" animBg="1"/>
      <p:bldP spid="38" grpId="0" animBg="1"/>
      <p:bldP spid="39" grpId="0" animBg="1"/>
      <p:bldP spid="40" grpId="0" animBg="1"/>
      <p:bldP spid="41"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B0EB5E5-0B5E-E988-153A-54A9457A73BE}"/>
              </a:ext>
            </a:extLst>
          </p:cNvPr>
          <p:cNvSpPr txBox="1"/>
          <p:nvPr/>
        </p:nvSpPr>
        <p:spPr>
          <a:xfrm>
            <a:off x="6295697" y="1460938"/>
            <a:ext cx="988643" cy="257024"/>
          </a:xfrm>
          <a:prstGeom prst="rect">
            <a:avLst/>
          </a:prstGeom>
          <a:solidFill>
            <a:schemeClr val="accent4">
              <a:lumMod val="40000"/>
              <a:lumOff val="60000"/>
            </a:schemeClr>
          </a:solidFill>
          <a:ln>
            <a:solidFill>
              <a:schemeClr val="tx1"/>
            </a:solidFill>
          </a:ln>
        </p:spPr>
        <p:txBody>
          <a:bodyPr wrap="square" rtlCol="0">
            <a:spAutoFit/>
          </a:bodyPr>
          <a:lstStyle/>
          <a:p>
            <a:endParaRPr lang="en-US" dirty="0"/>
          </a:p>
        </p:txBody>
      </p:sp>
      <p:sp>
        <p:nvSpPr>
          <p:cNvPr id="2" name="Title 1">
            <a:extLst>
              <a:ext uri="{FF2B5EF4-FFF2-40B4-BE49-F238E27FC236}">
                <a16:creationId xmlns:a16="http://schemas.microsoft.com/office/drawing/2014/main" id="{AF2EFEE2-2CD8-40C0-A9EC-57106AC031DC}"/>
              </a:ext>
            </a:extLst>
          </p:cNvPr>
          <p:cNvSpPr>
            <a:spLocks noGrp="1"/>
          </p:cNvSpPr>
          <p:nvPr>
            <p:ph type="title"/>
          </p:nvPr>
        </p:nvSpPr>
        <p:spPr>
          <a:xfrm>
            <a:off x="574912" y="909162"/>
            <a:ext cx="9692640" cy="672704"/>
          </a:xfrm>
        </p:spPr>
        <p:txBody>
          <a:bodyPr>
            <a:noAutofit/>
          </a:bodyPr>
          <a:lstStyle/>
          <a:p>
            <a:r>
              <a:rPr lang="en-US" sz="3600" dirty="0"/>
              <a:t>Long history of work..</a:t>
            </a:r>
            <a:br>
              <a:rPr lang="en-US" sz="3600" dirty="0"/>
            </a:br>
            <a:r>
              <a:rPr lang="en-US" sz="3600" dirty="0"/>
              <a:t>In academia and industry</a:t>
            </a:r>
          </a:p>
        </p:txBody>
      </p:sp>
      <p:sp>
        <p:nvSpPr>
          <p:cNvPr id="3" name="Content Placeholder 2">
            <a:extLst>
              <a:ext uri="{FF2B5EF4-FFF2-40B4-BE49-F238E27FC236}">
                <a16:creationId xmlns:a16="http://schemas.microsoft.com/office/drawing/2014/main" id="{53FBF269-CE0C-4664-AA43-0B7A5F462790}"/>
              </a:ext>
            </a:extLst>
          </p:cNvPr>
          <p:cNvSpPr>
            <a:spLocks noGrp="1"/>
          </p:cNvSpPr>
          <p:nvPr>
            <p:ph idx="1"/>
          </p:nvPr>
        </p:nvSpPr>
        <p:spPr>
          <a:xfrm>
            <a:off x="607828" y="1717962"/>
            <a:ext cx="5194202" cy="4751100"/>
          </a:xfrm>
        </p:spPr>
        <p:txBody>
          <a:bodyPr>
            <a:normAutofit fontScale="77500" lnSpcReduction="20000"/>
          </a:bodyPr>
          <a:lstStyle/>
          <a:p>
            <a:r>
              <a:rPr lang="en-US" sz="2000" dirty="0"/>
              <a:t>Trees: k-d trees [Bentley, C.ACM’75], cover trees [</a:t>
            </a:r>
            <a:r>
              <a:rPr lang="en-US" sz="2000" dirty="0" err="1"/>
              <a:t>Beygelzimer</a:t>
            </a:r>
            <a:r>
              <a:rPr lang="en-US" sz="2000" dirty="0"/>
              <a:t>, </a:t>
            </a:r>
            <a:r>
              <a:rPr lang="en-US" sz="2000" dirty="0" err="1"/>
              <a:t>Kakade</a:t>
            </a:r>
            <a:r>
              <a:rPr lang="en-US" sz="2000" dirty="0"/>
              <a:t>, Langford, ICML’06]…</a:t>
            </a:r>
          </a:p>
          <a:p>
            <a:r>
              <a:rPr lang="en-US" sz="2000" dirty="0"/>
              <a:t>Clustering: IVF [FAISS, </a:t>
            </a:r>
            <a:r>
              <a:rPr lang="en-US" sz="2000" b="0" i="0" dirty="0" err="1">
                <a:solidFill>
                  <a:srgbClr val="24292F"/>
                </a:solidFill>
                <a:effectLst/>
                <a:latin typeface="-apple-system"/>
              </a:rPr>
              <a:t>Babenko</a:t>
            </a:r>
            <a:r>
              <a:rPr lang="en-US" sz="2000" b="0" i="0" dirty="0">
                <a:solidFill>
                  <a:srgbClr val="24292F"/>
                </a:solidFill>
                <a:effectLst/>
                <a:latin typeface="-apple-system"/>
              </a:rPr>
              <a:t> &amp; </a:t>
            </a:r>
            <a:r>
              <a:rPr lang="en-US" sz="2000" b="0" i="0" dirty="0" err="1">
                <a:solidFill>
                  <a:srgbClr val="24292F"/>
                </a:solidFill>
                <a:effectLst/>
                <a:latin typeface="-apple-system"/>
              </a:rPr>
              <a:t>Lempitsky</a:t>
            </a:r>
            <a:r>
              <a:rPr lang="en-US" sz="2000" b="0" i="0" dirty="0">
                <a:solidFill>
                  <a:srgbClr val="24292F"/>
                </a:solidFill>
                <a:effectLst/>
                <a:latin typeface="-apple-system"/>
              </a:rPr>
              <a:t>, CVPR 2012, </a:t>
            </a:r>
            <a:r>
              <a:rPr lang="en-US" sz="2000" b="0" i="0" dirty="0" err="1">
                <a:solidFill>
                  <a:srgbClr val="24292F"/>
                </a:solidFill>
                <a:effectLst/>
                <a:latin typeface="-apple-system"/>
              </a:rPr>
              <a:t>Tavenard</a:t>
            </a:r>
            <a:r>
              <a:rPr lang="en-US" sz="2000" b="0" i="0" dirty="0">
                <a:solidFill>
                  <a:srgbClr val="24292F"/>
                </a:solidFill>
                <a:effectLst/>
                <a:latin typeface="-apple-system"/>
              </a:rPr>
              <a:t> et al., ICASSP’11], </a:t>
            </a:r>
            <a:r>
              <a:rPr lang="en-US" sz="2000" dirty="0"/>
              <a:t>…</a:t>
            </a:r>
          </a:p>
          <a:p>
            <a:r>
              <a:rPr lang="en-US" sz="2000" dirty="0"/>
              <a:t>Hashing: LSH[Indyk, Motwani, STOC’98; Charikar, STOC’02], Data dependent hashing [</a:t>
            </a:r>
            <a:r>
              <a:rPr lang="en-US" sz="2000" dirty="0" err="1"/>
              <a:t>Andoni</a:t>
            </a:r>
            <a:r>
              <a:rPr lang="en-US" sz="2000" dirty="0"/>
              <a:t>, Razenshteyn, STOC’15],… </a:t>
            </a:r>
          </a:p>
          <a:p>
            <a:r>
              <a:rPr lang="en-US" sz="2000" dirty="0"/>
              <a:t>Graph based: NSW, HNSW[</a:t>
            </a:r>
            <a:r>
              <a:rPr lang="da-DK" sz="2000" b="0" i="0" dirty="0">
                <a:solidFill>
                  <a:srgbClr val="24292F"/>
                </a:solidFill>
                <a:effectLst/>
                <a:latin typeface="-apple-system"/>
              </a:rPr>
              <a:t>Malkov, Yashunin, T.PAMI’18]</a:t>
            </a:r>
            <a:r>
              <a:rPr lang="en-US" sz="2000" dirty="0"/>
              <a:t>, NSG</a:t>
            </a:r>
            <a:r>
              <a:rPr lang="en-US" sz="2000" b="0" i="0" dirty="0">
                <a:solidFill>
                  <a:srgbClr val="24292F"/>
                </a:solidFill>
                <a:effectLst/>
                <a:latin typeface="-apple-system"/>
              </a:rPr>
              <a:t> [Fu et al, VLDB’19]</a:t>
            </a:r>
            <a:r>
              <a:rPr lang="en-US" sz="2000" dirty="0"/>
              <a:t>, NGT [Iwasaki], SPTAG[Wang et al., CVPR’12], HCNNG[Muñoz et al., Pattern Recognition 96], …</a:t>
            </a:r>
          </a:p>
          <a:p>
            <a:r>
              <a:rPr lang="en-US" sz="2000" dirty="0"/>
              <a:t>Compression techniques</a:t>
            </a:r>
          </a:p>
          <a:p>
            <a:pPr lvl="1"/>
            <a:r>
              <a:rPr lang="en-US" sz="1800" dirty="0"/>
              <a:t>PQ [Jegou et al., PAMI’11], OPQ</a:t>
            </a:r>
            <a:r>
              <a:rPr lang="en-US" sz="2000" b="0" i="0" dirty="0">
                <a:solidFill>
                  <a:srgbClr val="24292F"/>
                </a:solidFill>
                <a:effectLst/>
                <a:latin typeface="-apple-system"/>
              </a:rPr>
              <a:t> [He et al., CVPR’13]</a:t>
            </a:r>
            <a:r>
              <a:rPr lang="en-US" sz="1800" dirty="0"/>
              <a:t>,.. for </a:t>
            </a:r>
            <a:r>
              <a:rPr lang="en-US" sz="1800" i="1" dirty="0"/>
              <a:t>l</a:t>
            </a:r>
            <a:r>
              <a:rPr lang="en-US" sz="1800" baseline="-25000" dirty="0"/>
              <a:t>2</a:t>
            </a:r>
          </a:p>
          <a:p>
            <a:pPr lvl="1"/>
            <a:r>
              <a:rPr lang="en-US" sz="1800" dirty="0" err="1"/>
              <a:t>ScANN</a:t>
            </a:r>
            <a:r>
              <a:rPr lang="en-US" sz="1800" dirty="0"/>
              <a:t>[Guo et al., ICML’20] for maximum inner product</a:t>
            </a:r>
          </a:p>
          <a:p>
            <a:r>
              <a:rPr lang="en-US" sz="2000" dirty="0"/>
              <a:t>Domain specific:</a:t>
            </a:r>
          </a:p>
          <a:p>
            <a:pPr lvl="1"/>
            <a:r>
              <a:rPr lang="en-US" sz="1800" dirty="0"/>
              <a:t>Sparse high-dimensional</a:t>
            </a:r>
          </a:p>
          <a:p>
            <a:pPr lvl="1"/>
            <a:r>
              <a:rPr lang="en-US" sz="1800" dirty="0"/>
              <a:t>Geospatial</a:t>
            </a:r>
          </a:p>
          <a:p>
            <a:pPr marL="274320" lvl="1" indent="0">
              <a:buNone/>
            </a:pPr>
            <a:endParaRPr lang="en-US" sz="1800" dirty="0"/>
          </a:p>
          <a:p>
            <a:endParaRPr lang="en-US" sz="2000" dirty="0"/>
          </a:p>
        </p:txBody>
      </p:sp>
      <p:sp>
        <p:nvSpPr>
          <p:cNvPr id="5" name="Date Placeholder 4">
            <a:extLst>
              <a:ext uri="{FF2B5EF4-FFF2-40B4-BE49-F238E27FC236}">
                <a16:creationId xmlns:a16="http://schemas.microsoft.com/office/drawing/2014/main" id="{B6C6DF66-D846-4C31-8933-7539BF5BFA16}"/>
              </a:ext>
            </a:extLst>
          </p:cNvPr>
          <p:cNvSpPr>
            <a:spLocks noGrp="1"/>
          </p:cNvSpPr>
          <p:nvPr>
            <p:ph type="dt" sz="half" idx="10"/>
          </p:nvPr>
        </p:nvSpPr>
        <p:spPr/>
        <p:txBody>
          <a:bodyPr/>
          <a:lstStyle/>
          <a:p>
            <a:fld id="{68B2A022-2CA5-4F4C-AAD1-AF3E845FDDFC}" type="datetime1">
              <a:rPr lang="en-US" smtClean="0"/>
              <a:t>12-Oct-22</a:t>
            </a:fld>
            <a:endParaRPr lang="en-US"/>
          </a:p>
        </p:txBody>
      </p:sp>
      <p:sp>
        <p:nvSpPr>
          <p:cNvPr id="7" name="Slide Number Placeholder 6">
            <a:extLst>
              <a:ext uri="{FF2B5EF4-FFF2-40B4-BE49-F238E27FC236}">
                <a16:creationId xmlns:a16="http://schemas.microsoft.com/office/drawing/2014/main" id="{EF6F7833-21F3-48CB-AAD7-1BA55A40FB80}"/>
              </a:ext>
            </a:extLst>
          </p:cNvPr>
          <p:cNvSpPr>
            <a:spLocks noGrp="1"/>
          </p:cNvSpPr>
          <p:nvPr>
            <p:ph type="sldNum" sz="quarter" idx="12"/>
          </p:nvPr>
        </p:nvSpPr>
        <p:spPr/>
        <p:txBody>
          <a:bodyPr>
            <a:normAutofit/>
          </a:bodyPr>
          <a:lstStyle/>
          <a:p>
            <a:fld id="{7BA31737-66ED-4538-8E4A-5B6F08D0267E}" type="slidenum">
              <a:rPr lang="en-US" smtClean="0"/>
              <a:t>5</a:t>
            </a:fld>
            <a:endParaRPr lang="en-US"/>
          </a:p>
        </p:txBody>
      </p:sp>
      <p:sp>
        <p:nvSpPr>
          <p:cNvPr id="4" name="TextBox 3">
            <a:extLst>
              <a:ext uri="{FF2B5EF4-FFF2-40B4-BE49-F238E27FC236}">
                <a16:creationId xmlns:a16="http://schemas.microsoft.com/office/drawing/2014/main" id="{C0F41E4D-5D64-42DE-B460-D1443148B981}"/>
              </a:ext>
            </a:extLst>
          </p:cNvPr>
          <p:cNvSpPr txBox="1"/>
          <p:nvPr/>
        </p:nvSpPr>
        <p:spPr>
          <a:xfrm>
            <a:off x="6226963" y="848239"/>
            <a:ext cx="3881704" cy="923330"/>
          </a:xfrm>
          <a:prstGeom prst="rect">
            <a:avLst/>
          </a:prstGeom>
          <a:noFill/>
        </p:spPr>
        <p:txBody>
          <a:bodyPr wrap="none" rtlCol="0">
            <a:spAutoFit/>
          </a:bodyPr>
          <a:lstStyle/>
          <a:p>
            <a:pPr algn="ctr"/>
            <a:r>
              <a:rPr lang="en-US" b="1" dirty="0">
                <a:latin typeface="Consolas" panose="020B0609020204030204" pitchFamily="49" charset="0"/>
              </a:rPr>
              <a:t>ann-benchmarks.com</a:t>
            </a:r>
            <a:endParaRPr lang="en-US" dirty="0">
              <a:latin typeface="Consolas" panose="020B0609020204030204" pitchFamily="49" charset="0"/>
            </a:endParaRPr>
          </a:p>
          <a:p>
            <a:pPr algn="ctr"/>
            <a:r>
              <a:rPr lang="en-US" dirty="0"/>
              <a:t>SIFT Image descriptors</a:t>
            </a:r>
          </a:p>
          <a:p>
            <a:pPr algn="ctr"/>
            <a:r>
              <a:rPr lang="en-US" dirty="0"/>
              <a:t>1M points, 128 dimensions, L2 distance</a:t>
            </a:r>
          </a:p>
        </p:txBody>
      </p:sp>
      <p:pic>
        <p:nvPicPr>
          <p:cNvPr id="8" name="Picture 7">
            <a:extLst>
              <a:ext uri="{FF2B5EF4-FFF2-40B4-BE49-F238E27FC236}">
                <a16:creationId xmlns:a16="http://schemas.microsoft.com/office/drawing/2014/main" id="{54486120-BC04-FAD4-9149-B72A3529BCB3}"/>
              </a:ext>
            </a:extLst>
          </p:cNvPr>
          <p:cNvPicPr>
            <a:picLocks noChangeAspect="1"/>
          </p:cNvPicPr>
          <p:nvPr/>
        </p:nvPicPr>
        <p:blipFill>
          <a:blip r:embed="rId4"/>
          <a:stretch>
            <a:fillRect/>
          </a:stretch>
        </p:blipFill>
        <p:spPr>
          <a:xfrm>
            <a:off x="5744817" y="1943101"/>
            <a:ext cx="5869744" cy="4477577"/>
          </a:xfrm>
          <a:prstGeom prst="rect">
            <a:avLst/>
          </a:prstGeom>
        </p:spPr>
      </p:pic>
    </p:spTree>
    <p:custDataLst>
      <p:tags r:id="rId1"/>
    </p:custDataLst>
    <p:extLst>
      <p:ext uri="{BB962C8B-B14F-4D97-AF65-F5344CB8AC3E}">
        <p14:creationId xmlns:p14="http://schemas.microsoft.com/office/powerpoint/2010/main" val="49084894"/>
      </p:ext>
    </p:extLst>
  </p:cSld>
  <p:clrMapOvr>
    <a:masterClrMapping/>
  </p:clrMapOvr>
  <mc:AlternateContent xmlns:mc="http://schemas.openxmlformats.org/markup-compatibility/2006" xmlns:p14="http://schemas.microsoft.com/office/powerpoint/2010/main">
    <mc:Choice Requires="p14">
      <p:transition spd="slow" p14:dur="2000" advTm="50722"/>
    </mc:Choice>
    <mc:Fallback xmlns="">
      <p:transition spd="slow" advTm="507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5AF5D6B-71DC-46EA-9664-91F700224C93}"/>
              </a:ext>
            </a:extLst>
          </p:cNvPr>
          <p:cNvSpPr>
            <a:spLocks noGrp="1"/>
          </p:cNvSpPr>
          <p:nvPr>
            <p:ph type="title"/>
          </p:nvPr>
        </p:nvSpPr>
        <p:spPr>
          <a:xfrm>
            <a:off x="961778" y="365761"/>
            <a:ext cx="9992734" cy="672704"/>
          </a:xfrm>
        </p:spPr>
        <p:txBody>
          <a:bodyPr>
            <a:normAutofit fontScale="90000"/>
          </a:bodyPr>
          <a:lstStyle/>
          <a:p>
            <a:r>
              <a:rPr lang="en-US" dirty="0"/>
              <a:t>ANNS at scale: size, speed and freshness</a:t>
            </a:r>
          </a:p>
        </p:txBody>
      </p:sp>
      <p:sp>
        <p:nvSpPr>
          <p:cNvPr id="11" name="Date Placeholder 10">
            <a:extLst>
              <a:ext uri="{FF2B5EF4-FFF2-40B4-BE49-F238E27FC236}">
                <a16:creationId xmlns:a16="http://schemas.microsoft.com/office/drawing/2014/main" id="{B2C4462C-9262-4A61-A77D-86000A1A54EE}"/>
              </a:ext>
            </a:extLst>
          </p:cNvPr>
          <p:cNvSpPr>
            <a:spLocks noGrp="1"/>
          </p:cNvSpPr>
          <p:nvPr>
            <p:ph type="dt" sz="half" idx="10"/>
          </p:nvPr>
        </p:nvSpPr>
        <p:spPr/>
        <p:txBody>
          <a:bodyPr/>
          <a:lstStyle/>
          <a:p>
            <a:fld id="{E9278CD6-BE18-467C-B54D-BDAD38545472}" type="datetime1">
              <a:rPr lang="en-US" smtClean="0"/>
              <a:t>12-Oct-22</a:t>
            </a:fld>
            <a:endParaRPr lang="en-US"/>
          </a:p>
        </p:txBody>
      </p:sp>
      <p:sp>
        <p:nvSpPr>
          <p:cNvPr id="15" name="Slide Number Placeholder 14">
            <a:extLst>
              <a:ext uri="{FF2B5EF4-FFF2-40B4-BE49-F238E27FC236}">
                <a16:creationId xmlns:a16="http://schemas.microsoft.com/office/drawing/2014/main" id="{0C7A9DA4-E62C-4BC3-9AE1-3293680D4632}"/>
              </a:ext>
            </a:extLst>
          </p:cNvPr>
          <p:cNvSpPr>
            <a:spLocks noGrp="1"/>
          </p:cNvSpPr>
          <p:nvPr>
            <p:ph type="sldNum" sz="quarter" idx="12"/>
          </p:nvPr>
        </p:nvSpPr>
        <p:spPr/>
        <p:txBody>
          <a:bodyPr>
            <a:normAutofit/>
          </a:bodyPr>
          <a:lstStyle/>
          <a:p>
            <a:fld id="{7BA31737-66ED-4538-8E4A-5B6F08D0267E}" type="slidenum">
              <a:rPr lang="en-US" smtClean="0"/>
              <a:t>6</a:t>
            </a:fld>
            <a:endParaRPr lang="en-US"/>
          </a:p>
        </p:txBody>
      </p:sp>
      <p:graphicFrame>
        <p:nvGraphicFramePr>
          <p:cNvPr id="19" name="Table 19">
            <a:extLst>
              <a:ext uri="{FF2B5EF4-FFF2-40B4-BE49-F238E27FC236}">
                <a16:creationId xmlns:a16="http://schemas.microsoft.com/office/drawing/2014/main" id="{4B09A4D7-70AB-3351-E8ED-8C2928685794}"/>
              </a:ext>
            </a:extLst>
          </p:cNvPr>
          <p:cNvGraphicFramePr>
            <a:graphicFrameLocks noGrp="1"/>
          </p:cNvGraphicFramePr>
          <p:nvPr>
            <p:extLst>
              <p:ext uri="{D42A27DB-BD31-4B8C-83A1-F6EECF244321}">
                <p14:modId xmlns:p14="http://schemas.microsoft.com/office/powerpoint/2010/main" val="3072712270"/>
              </p:ext>
            </p:extLst>
          </p:nvPr>
        </p:nvGraphicFramePr>
        <p:xfrm>
          <a:off x="887357" y="1235003"/>
          <a:ext cx="8986647" cy="2291080"/>
        </p:xfrm>
        <a:graphic>
          <a:graphicData uri="http://schemas.openxmlformats.org/drawingml/2006/table">
            <a:tbl>
              <a:tblPr firstRow="1" bandRow="1">
                <a:tableStyleId>{5A111915-BE36-4E01-A7E5-04B1672EAD32}</a:tableStyleId>
              </a:tblPr>
              <a:tblGrid>
                <a:gridCol w="1519583">
                  <a:extLst>
                    <a:ext uri="{9D8B030D-6E8A-4147-A177-3AD203B41FA5}">
                      <a16:colId xmlns:a16="http://schemas.microsoft.com/office/drawing/2014/main" val="86535895"/>
                    </a:ext>
                  </a:extLst>
                </a:gridCol>
                <a:gridCol w="2585910">
                  <a:extLst>
                    <a:ext uri="{9D8B030D-6E8A-4147-A177-3AD203B41FA5}">
                      <a16:colId xmlns:a16="http://schemas.microsoft.com/office/drawing/2014/main" val="2808843146"/>
                    </a:ext>
                  </a:extLst>
                </a:gridCol>
                <a:gridCol w="2401616">
                  <a:extLst>
                    <a:ext uri="{9D8B030D-6E8A-4147-A177-3AD203B41FA5}">
                      <a16:colId xmlns:a16="http://schemas.microsoft.com/office/drawing/2014/main" val="2880226192"/>
                    </a:ext>
                  </a:extLst>
                </a:gridCol>
                <a:gridCol w="2479538">
                  <a:extLst>
                    <a:ext uri="{9D8B030D-6E8A-4147-A177-3AD203B41FA5}">
                      <a16:colId xmlns:a16="http://schemas.microsoft.com/office/drawing/2014/main" val="424857713"/>
                    </a:ext>
                  </a:extLst>
                </a:gridCol>
              </a:tblGrid>
              <a:tr h="370840">
                <a:tc>
                  <a:txBody>
                    <a:bodyPr/>
                    <a:lstStyle/>
                    <a:p>
                      <a:endParaRPr lang="en-US"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bg1"/>
                          </a:solidFill>
                          <a:latin typeface="+mn-lt"/>
                          <a:ea typeface="+mn-ea"/>
                          <a:cs typeface="+mn-cs"/>
                        </a:rPr>
                        <a:t>Web Search &amp; </a:t>
                      </a:r>
                      <a:r>
                        <a:rPr lang="en-US" sz="1800" b="1" kern="1200" dirty="0" err="1">
                          <a:solidFill>
                            <a:schemeClr val="bg1"/>
                          </a:solidFill>
                          <a:latin typeface="+mn-lt"/>
                          <a:ea typeface="+mn-ea"/>
                          <a:cs typeface="+mn-cs"/>
                        </a:rPr>
                        <a:t>Reco</a:t>
                      </a:r>
                      <a:endParaRPr lang="en-US"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bg1"/>
                          </a:solidFill>
                          <a:latin typeface="+mn-lt"/>
                          <a:ea typeface="+mn-ea"/>
                          <a:cs typeface="+mn-cs"/>
                        </a:rPr>
                        <a:t>Email Search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bg1"/>
                          </a:solidFill>
                          <a:latin typeface="+mn-lt"/>
                          <a:ea typeface="+mn-ea"/>
                          <a:cs typeface="+mn-cs"/>
                        </a:rPr>
                        <a:t>Enterprise search</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1218008030"/>
                  </a:ext>
                </a:extLst>
              </a:tr>
              <a:tr h="370840">
                <a:tc>
                  <a:txBody>
                    <a:bodyPr/>
                    <a:lstStyle/>
                    <a:p>
                      <a:r>
                        <a:rPr lang="en-US" b="1" dirty="0"/>
                        <a:t>Index Size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r>
                        <a:rPr lang="en-US" b="0" dirty="0"/>
                        <a:t>~1 trillion pages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100s of trillions of sentences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Trillions of paragraphs across documents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3008682"/>
                  </a:ext>
                </a:extLst>
              </a:tr>
              <a:tr h="245151">
                <a:tc>
                  <a:txBody>
                    <a:bodyPr/>
                    <a:lstStyle/>
                    <a:p>
                      <a:r>
                        <a:rPr lang="en-US" b="1" dirty="0"/>
                        <a:t>Update Rate</a:t>
                      </a:r>
                    </a:p>
                    <a:p>
                      <a:r>
                        <a:rPr lang="en-US" b="1" dirty="0"/>
                        <a:t>(latency &lt;1s)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r>
                        <a:rPr lang="en-US" dirty="0"/>
                        <a:t>Billions of updates/day</a:t>
                      </a:r>
                      <a:br>
                        <a:rPr lang="en-US" dirty="0"/>
                      </a:b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Ingest new email, Purge deletes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Handle &gt;1% change/day</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99633352"/>
                  </a:ext>
                </a:extLst>
              </a:tr>
              <a:tr h="370840">
                <a:tc>
                  <a:txBody>
                    <a:bodyPr/>
                    <a:lstStyle/>
                    <a:p>
                      <a:r>
                        <a:rPr lang="en-US" b="1" dirty="0"/>
                        <a:t>Search latency/QPS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r>
                        <a:rPr lang="en-US" dirty="0"/>
                        <a:t>&lt;10ms</a:t>
                      </a:r>
                    </a:p>
                    <a:p>
                      <a:r>
                        <a:rPr lang="en-US" dirty="0"/>
                        <a:t>10-100K+ Queries/sec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100s of </a:t>
                      </a:r>
                      <a:r>
                        <a:rPr lang="en-US" dirty="0" err="1"/>
                        <a:t>ms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10-100ms</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3789317"/>
                  </a:ext>
                </a:extLst>
              </a:tr>
            </a:tbl>
          </a:graphicData>
        </a:graphic>
      </p:graphicFrame>
      <p:sp>
        <p:nvSpPr>
          <p:cNvPr id="21" name="TextBox 20">
            <a:extLst>
              <a:ext uri="{FF2B5EF4-FFF2-40B4-BE49-F238E27FC236}">
                <a16:creationId xmlns:a16="http://schemas.microsoft.com/office/drawing/2014/main" id="{1E45423C-F4BA-A387-F689-7E820C4BEE2E}"/>
              </a:ext>
            </a:extLst>
          </p:cNvPr>
          <p:cNvSpPr txBox="1"/>
          <p:nvPr/>
        </p:nvSpPr>
        <p:spPr>
          <a:xfrm>
            <a:off x="819222" y="3684507"/>
            <a:ext cx="5951837" cy="2308324"/>
          </a:xfrm>
          <a:prstGeom prst="rect">
            <a:avLst/>
          </a:prstGeom>
          <a:noFill/>
        </p:spPr>
        <p:txBody>
          <a:bodyPr wrap="square" rtlCol="0">
            <a:spAutoFit/>
          </a:bodyPr>
          <a:lstStyle/>
          <a:p>
            <a:r>
              <a:rPr lang="en-US" sz="2400" dirty="0">
                <a:latin typeface="+mj-lt"/>
              </a:rPr>
              <a:t>Problem 1: Existing algorithms use in-memory indices for &lt;10ms latency and high throughput</a:t>
            </a:r>
          </a:p>
          <a:p>
            <a:endParaRPr lang="en-US" sz="2400" dirty="0">
              <a:latin typeface="+mj-lt"/>
            </a:endParaRPr>
          </a:p>
          <a:p>
            <a:endParaRPr lang="en-US" sz="2400" dirty="0">
              <a:latin typeface="+mj-lt"/>
            </a:endParaRPr>
          </a:p>
          <a:p>
            <a:r>
              <a:rPr lang="en-US" sz="2400" dirty="0">
                <a:latin typeface="+mj-lt"/>
              </a:rPr>
              <a:t>Problem 2: Graph indices hard to update. Need to be rebuilt from scratch periodically.</a:t>
            </a:r>
          </a:p>
        </p:txBody>
      </p:sp>
      <p:sp>
        <p:nvSpPr>
          <p:cNvPr id="22" name="TextBox 21">
            <a:extLst>
              <a:ext uri="{FF2B5EF4-FFF2-40B4-BE49-F238E27FC236}">
                <a16:creationId xmlns:a16="http://schemas.microsoft.com/office/drawing/2014/main" id="{7D3BC5A5-2EA3-CB85-19DF-B4DF099F969C}"/>
              </a:ext>
            </a:extLst>
          </p:cNvPr>
          <p:cNvSpPr txBox="1"/>
          <p:nvPr/>
        </p:nvSpPr>
        <p:spPr>
          <a:xfrm>
            <a:off x="1008434" y="4471087"/>
            <a:ext cx="6053826" cy="646331"/>
          </a:xfrm>
          <a:prstGeom prst="rect">
            <a:avLst/>
          </a:prstGeom>
          <a:solidFill>
            <a:schemeClr val="accent6">
              <a:lumMod val="60000"/>
              <a:lumOff val="40000"/>
            </a:schemeClr>
          </a:solidFill>
        </p:spPr>
        <p:txBody>
          <a:bodyPr wrap="square" rtlCol="0">
            <a:spAutoFit/>
          </a:bodyPr>
          <a:lstStyle/>
          <a:p>
            <a:r>
              <a:rPr lang="en-US" dirty="0"/>
              <a:t>DiskANN [NeurIPS’19]: Index 5-10x more points/machine using inexpensive SSDs; serve with &lt;10ms latency and 10000+ QPS.</a:t>
            </a:r>
          </a:p>
        </p:txBody>
      </p:sp>
      <p:sp>
        <p:nvSpPr>
          <p:cNvPr id="23" name="TextBox 22">
            <a:extLst>
              <a:ext uri="{FF2B5EF4-FFF2-40B4-BE49-F238E27FC236}">
                <a16:creationId xmlns:a16="http://schemas.microsoft.com/office/drawing/2014/main" id="{BC626444-4B0A-70A1-68FC-C70304FEAB8B}"/>
              </a:ext>
            </a:extLst>
          </p:cNvPr>
          <p:cNvSpPr txBox="1"/>
          <p:nvPr/>
        </p:nvSpPr>
        <p:spPr>
          <a:xfrm>
            <a:off x="1008434" y="5902421"/>
            <a:ext cx="6001438" cy="646331"/>
          </a:xfrm>
          <a:prstGeom prst="rect">
            <a:avLst/>
          </a:prstGeom>
          <a:solidFill>
            <a:schemeClr val="accent6">
              <a:lumMod val="60000"/>
              <a:lumOff val="40000"/>
            </a:schemeClr>
          </a:solidFill>
        </p:spPr>
        <p:txBody>
          <a:bodyPr wrap="square" rtlCol="0">
            <a:spAutoFit/>
          </a:bodyPr>
          <a:lstStyle/>
          <a:p>
            <a:r>
              <a:rPr lang="en-US" dirty="0"/>
              <a:t>Fresh-DiskANN [arXiv:2105.09613]:</a:t>
            </a:r>
          </a:p>
          <a:p>
            <a:r>
              <a:rPr lang="en-US" dirty="0" err="1"/>
              <a:t>DiskANN</a:t>
            </a:r>
            <a:r>
              <a:rPr lang="en-US" dirty="0"/>
              <a:t> + Real-time freshness + 1000s of </a:t>
            </a:r>
            <a:r>
              <a:rPr lang="en-US" dirty="0" err="1"/>
              <a:t>inserts&amp;deletes</a:t>
            </a:r>
            <a:r>
              <a:rPr lang="en-US" dirty="0"/>
              <a:t>/sec</a:t>
            </a:r>
          </a:p>
        </p:txBody>
      </p:sp>
      <p:grpSp>
        <p:nvGrpSpPr>
          <p:cNvPr id="24" name="Group 23">
            <a:extLst>
              <a:ext uri="{FF2B5EF4-FFF2-40B4-BE49-F238E27FC236}">
                <a16:creationId xmlns:a16="http://schemas.microsoft.com/office/drawing/2014/main" id="{70C2A657-09C8-9E41-1064-2BCC1DCB63C4}"/>
              </a:ext>
            </a:extLst>
          </p:cNvPr>
          <p:cNvGrpSpPr/>
          <p:nvPr/>
        </p:nvGrpSpPr>
        <p:grpSpPr>
          <a:xfrm>
            <a:off x="6694259" y="3781377"/>
            <a:ext cx="4865336" cy="2677656"/>
            <a:chOff x="6538913" y="3396853"/>
            <a:chExt cx="4865336" cy="2677656"/>
          </a:xfrm>
        </p:grpSpPr>
        <p:sp>
          <p:nvSpPr>
            <p:cNvPr id="25" name="TextBox 24">
              <a:extLst>
                <a:ext uri="{FF2B5EF4-FFF2-40B4-BE49-F238E27FC236}">
                  <a16:creationId xmlns:a16="http://schemas.microsoft.com/office/drawing/2014/main" id="{7B7C0B90-A31A-285F-2FF2-CD06D7AD2B26}"/>
                </a:ext>
              </a:extLst>
            </p:cNvPr>
            <p:cNvSpPr txBox="1"/>
            <p:nvPr/>
          </p:nvSpPr>
          <p:spPr>
            <a:xfrm>
              <a:off x="6934201" y="3396853"/>
              <a:ext cx="4470048" cy="2677656"/>
            </a:xfrm>
            <a:prstGeom prst="rect">
              <a:avLst/>
            </a:prstGeom>
            <a:noFill/>
            <a:ln>
              <a:noFill/>
            </a:ln>
          </p:spPr>
          <p:txBody>
            <a:bodyPr wrap="square" rtlCol="0">
              <a:spAutoFit/>
            </a:bodyPr>
            <a:lstStyle/>
            <a:p>
              <a:r>
                <a:rPr lang="en-US" sz="2400" dirty="0">
                  <a:latin typeface="+mj-lt"/>
                </a:rPr>
                <a:t>10,000s of machines (100GB DRAM) to serve a trillion-point index for web search</a:t>
              </a:r>
            </a:p>
            <a:p>
              <a:endParaRPr lang="en-US" sz="2400" dirty="0">
                <a:latin typeface="+mj-lt"/>
              </a:endParaRPr>
            </a:p>
            <a:p>
              <a:r>
                <a:rPr lang="en-US" sz="2400" dirty="0">
                  <a:latin typeface="+mj-lt"/>
                </a:rPr>
                <a:t>10,000s of machines to </a:t>
              </a:r>
            </a:p>
            <a:p>
              <a:r>
                <a:rPr lang="en-US" sz="2400" dirty="0">
                  <a:latin typeface="+mj-lt"/>
                </a:rPr>
                <a:t>periodically rebuild indices</a:t>
              </a:r>
            </a:p>
            <a:p>
              <a:r>
                <a:rPr lang="en-US" sz="2400" dirty="0">
                  <a:latin typeface="+mj-lt"/>
                </a:rPr>
                <a:t>every 6 or 12 or 24hrs</a:t>
              </a:r>
              <a:endParaRPr lang="en-US" sz="2000" dirty="0">
                <a:latin typeface="+mj-lt"/>
              </a:endParaRPr>
            </a:p>
          </p:txBody>
        </p:sp>
        <p:grpSp>
          <p:nvGrpSpPr>
            <p:cNvPr id="26" name="Group 25">
              <a:extLst>
                <a:ext uri="{FF2B5EF4-FFF2-40B4-BE49-F238E27FC236}">
                  <a16:creationId xmlns:a16="http://schemas.microsoft.com/office/drawing/2014/main" id="{BF5066DE-D40C-4FDF-B20D-90D5DED10963}"/>
                </a:ext>
              </a:extLst>
            </p:cNvPr>
            <p:cNvGrpSpPr/>
            <p:nvPr/>
          </p:nvGrpSpPr>
          <p:grpSpPr>
            <a:xfrm>
              <a:off x="6538913" y="3715146"/>
              <a:ext cx="457200" cy="1538475"/>
              <a:chOff x="6538913" y="3715146"/>
              <a:chExt cx="457200" cy="1538475"/>
            </a:xfrm>
          </p:grpSpPr>
          <p:sp>
            <p:nvSpPr>
              <p:cNvPr id="27" name="Arrow: Right 26">
                <a:extLst>
                  <a:ext uri="{FF2B5EF4-FFF2-40B4-BE49-F238E27FC236}">
                    <a16:creationId xmlns:a16="http://schemas.microsoft.com/office/drawing/2014/main" id="{49F70B56-FFB4-434E-8D5D-F9BD2E97D588}"/>
                  </a:ext>
                </a:extLst>
              </p:cNvPr>
              <p:cNvSpPr/>
              <p:nvPr/>
            </p:nvSpPr>
            <p:spPr>
              <a:xfrm>
                <a:off x="6538913" y="5076515"/>
                <a:ext cx="457200" cy="177106"/>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Right 27">
                <a:extLst>
                  <a:ext uri="{FF2B5EF4-FFF2-40B4-BE49-F238E27FC236}">
                    <a16:creationId xmlns:a16="http://schemas.microsoft.com/office/drawing/2014/main" id="{F30D2818-8BC7-4AFE-F455-938722F0278F}"/>
                  </a:ext>
                </a:extLst>
              </p:cNvPr>
              <p:cNvSpPr/>
              <p:nvPr/>
            </p:nvSpPr>
            <p:spPr>
              <a:xfrm>
                <a:off x="6538913" y="3715146"/>
                <a:ext cx="457200" cy="177106"/>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ustDataLst>
      <p:tags r:id="rId1"/>
    </p:custDataLst>
    <p:extLst>
      <p:ext uri="{BB962C8B-B14F-4D97-AF65-F5344CB8AC3E}">
        <p14:creationId xmlns:p14="http://schemas.microsoft.com/office/powerpoint/2010/main" val="1859301115"/>
      </p:ext>
    </p:extLst>
  </p:cSld>
  <p:clrMapOvr>
    <a:masterClrMapping/>
  </p:clrMapOvr>
  <mc:AlternateContent xmlns:mc="http://schemas.openxmlformats.org/markup-compatibility/2006" xmlns:p14="http://schemas.microsoft.com/office/powerpoint/2010/main">
    <mc:Choice Requires="p14">
      <p:transition spd="slow" p14:dur="2000" advTm="110142"/>
    </mc:Choice>
    <mc:Fallback xmlns="">
      <p:transition spd="slow" advTm="1101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399E99D-00C3-4459-A5A1-9ABFFF3E0A82}"/>
              </a:ext>
            </a:extLst>
          </p:cNvPr>
          <p:cNvPicPr>
            <a:picLocks noChangeAspect="1"/>
          </p:cNvPicPr>
          <p:nvPr/>
        </p:nvPicPr>
        <p:blipFill>
          <a:blip r:embed="rId2"/>
          <a:stretch>
            <a:fillRect/>
          </a:stretch>
        </p:blipFill>
        <p:spPr>
          <a:xfrm>
            <a:off x="7074755" y="924338"/>
            <a:ext cx="3453079" cy="3245765"/>
          </a:xfrm>
          <a:prstGeom prst="rect">
            <a:avLst/>
          </a:prstGeom>
        </p:spPr>
      </p:pic>
      <p:sp>
        <p:nvSpPr>
          <p:cNvPr id="2" name="Title 1">
            <a:extLst>
              <a:ext uri="{FF2B5EF4-FFF2-40B4-BE49-F238E27FC236}">
                <a16:creationId xmlns:a16="http://schemas.microsoft.com/office/drawing/2014/main" id="{9F64EA06-B477-43E9-B11B-80F0BD8DB39F}"/>
              </a:ext>
            </a:extLst>
          </p:cNvPr>
          <p:cNvSpPr>
            <a:spLocks noGrp="1"/>
          </p:cNvSpPr>
          <p:nvPr>
            <p:ph type="title"/>
          </p:nvPr>
        </p:nvSpPr>
        <p:spPr>
          <a:xfrm>
            <a:off x="233570" y="161381"/>
            <a:ext cx="10705200" cy="672704"/>
          </a:xfrm>
        </p:spPr>
        <p:txBody>
          <a:bodyPr>
            <a:normAutofit fontScale="90000"/>
          </a:bodyPr>
          <a:lstStyle/>
          <a:p>
            <a:r>
              <a:rPr lang="en-US" dirty="0"/>
              <a:t>Clustering + compression-based algorithms: A primer</a:t>
            </a:r>
          </a:p>
        </p:txBody>
      </p:sp>
      <p:sp>
        <p:nvSpPr>
          <p:cNvPr id="3" name="Content Placeholder 2">
            <a:extLst>
              <a:ext uri="{FF2B5EF4-FFF2-40B4-BE49-F238E27FC236}">
                <a16:creationId xmlns:a16="http://schemas.microsoft.com/office/drawing/2014/main" id="{A6F54384-A42E-4797-BF04-4D86E4BE1333}"/>
              </a:ext>
            </a:extLst>
          </p:cNvPr>
          <p:cNvSpPr>
            <a:spLocks noGrp="1"/>
          </p:cNvSpPr>
          <p:nvPr>
            <p:ph idx="1"/>
          </p:nvPr>
        </p:nvSpPr>
        <p:spPr>
          <a:xfrm>
            <a:off x="660952" y="1001863"/>
            <a:ext cx="5751350" cy="5017273"/>
          </a:xfrm>
        </p:spPr>
        <p:txBody>
          <a:bodyPr numCol="1"/>
          <a:lstStyle/>
          <a:p>
            <a:pPr marL="0" indent="0">
              <a:buNone/>
            </a:pPr>
            <a:r>
              <a:rPr lang="en-US" dirty="0"/>
              <a:t>Popularized by Facebook AI Similarity Search [FAISS] package</a:t>
            </a:r>
          </a:p>
          <a:p>
            <a:r>
              <a:rPr lang="en-US" dirty="0"/>
              <a:t>Pre-processing/index build</a:t>
            </a:r>
          </a:p>
          <a:p>
            <a:pPr lvl="1"/>
            <a:r>
              <a:rPr lang="en-US" dirty="0"/>
              <a:t>Compress each vector into 32 bytes so </a:t>
            </a:r>
            <a:r>
              <a:rPr lang="en-US" b="1" dirty="0"/>
              <a:t>billion points fit into 32 GB RAM</a:t>
            </a:r>
          </a:p>
          <a:p>
            <a:pPr lvl="1"/>
            <a:r>
              <a:rPr lang="en-US" dirty="0"/>
              <a:t>Cluster points into k=n</a:t>
            </a:r>
            <a:r>
              <a:rPr lang="en-US" baseline="30000" dirty="0"/>
              <a:t>1/2</a:t>
            </a:r>
            <a:r>
              <a:rPr lang="en-US" dirty="0"/>
              <a:t> clusters (k=32000 for n=1B)</a:t>
            </a:r>
          </a:p>
          <a:p>
            <a:r>
              <a:rPr lang="en-US" dirty="0"/>
              <a:t>Query time</a:t>
            </a:r>
          </a:p>
          <a:p>
            <a:pPr lvl="1"/>
            <a:r>
              <a:rPr lang="en-US" dirty="0"/>
              <a:t>Find </a:t>
            </a:r>
            <a:r>
              <a:rPr lang="en-US" b="1" i="1" dirty="0"/>
              <a:t>w</a:t>
            </a:r>
            <a:r>
              <a:rPr lang="en-US" dirty="0"/>
              <a:t> closest clusters to query</a:t>
            </a:r>
          </a:p>
          <a:p>
            <a:pPr lvl="1"/>
            <a:r>
              <a:rPr lang="en-US" dirty="0"/>
              <a:t>Retrieve all points from these </a:t>
            </a:r>
            <a:r>
              <a:rPr lang="en-US" b="1" i="1" dirty="0"/>
              <a:t>w</a:t>
            </a:r>
            <a:r>
              <a:rPr lang="en-US" dirty="0"/>
              <a:t> clusters</a:t>
            </a:r>
          </a:p>
          <a:p>
            <a:pPr lvl="1"/>
            <a:r>
              <a:rPr lang="en-US" dirty="0"/>
              <a:t>Output top-k based on approximate distances using compressed vectors</a:t>
            </a:r>
          </a:p>
          <a:p>
            <a:endParaRPr lang="en-US" dirty="0"/>
          </a:p>
          <a:p>
            <a:pPr marL="0" indent="0">
              <a:buNone/>
            </a:pPr>
            <a:endParaRPr lang="en-US" u="sng" dirty="0"/>
          </a:p>
        </p:txBody>
      </p:sp>
      <p:grpSp>
        <p:nvGrpSpPr>
          <p:cNvPr id="19" name="Group 18">
            <a:extLst>
              <a:ext uri="{FF2B5EF4-FFF2-40B4-BE49-F238E27FC236}">
                <a16:creationId xmlns:a16="http://schemas.microsoft.com/office/drawing/2014/main" id="{FA1FC9A6-FBB2-437F-9FF2-BE057B3BC2E7}"/>
              </a:ext>
            </a:extLst>
          </p:cNvPr>
          <p:cNvGrpSpPr/>
          <p:nvPr/>
        </p:nvGrpSpPr>
        <p:grpSpPr>
          <a:xfrm>
            <a:off x="349918" y="4611589"/>
            <a:ext cx="5774355" cy="1143070"/>
            <a:chOff x="257907" y="4805936"/>
            <a:chExt cx="5774355" cy="1143070"/>
          </a:xfrm>
        </p:grpSpPr>
        <p:pic>
          <p:nvPicPr>
            <p:cNvPr id="12" name="Graphic 11" descr="Checkmark">
              <a:extLst>
                <a:ext uri="{FF2B5EF4-FFF2-40B4-BE49-F238E27FC236}">
                  <a16:creationId xmlns:a16="http://schemas.microsoft.com/office/drawing/2014/main" id="{EC3018EB-BA32-4A37-A900-B1F3CF5ACBF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7907" y="4920271"/>
              <a:ext cx="457200" cy="457200"/>
            </a:xfrm>
            <a:prstGeom prst="rect">
              <a:avLst/>
            </a:prstGeom>
          </p:spPr>
        </p:pic>
        <p:pic>
          <p:nvPicPr>
            <p:cNvPr id="13" name="Graphic 12" descr="Close">
              <a:extLst>
                <a:ext uri="{FF2B5EF4-FFF2-40B4-BE49-F238E27FC236}">
                  <a16:creationId xmlns:a16="http://schemas.microsoft.com/office/drawing/2014/main" id="{0E169E2E-A7A6-4E0A-886C-A70AFBBF6B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57907" y="5480348"/>
              <a:ext cx="457200" cy="457200"/>
            </a:xfrm>
            <a:prstGeom prst="rect">
              <a:avLst/>
            </a:prstGeom>
          </p:spPr>
        </p:pic>
        <p:sp>
          <p:nvSpPr>
            <p:cNvPr id="14" name="TextBox 13">
              <a:extLst>
                <a:ext uri="{FF2B5EF4-FFF2-40B4-BE49-F238E27FC236}">
                  <a16:creationId xmlns:a16="http://schemas.microsoft.com/office/drawing/2014/main" id="{A34DFBCC-293F-4C90-AE6C-94D2DD74119D}"/>
                </a:ext>
              </a:extLst>
            </p:cNvPr>
            <p:cNvSpPr txBox="1"/>
            <p:nvPr/>
          </p:nvSpPr>
          <p:spPr>
            <a:xfrm>
              <a:off x="893648" y="4805936"/>
              <a:ext cx="5138614" cy="1143070"/>
            </a:xfrm>
            <a:prstGeom prst="rect">
              <a:avLst/>
            </a:prstGeom>
            <a:noFill/>
          </p:spPr>
          <p:txBody>
            <a:bodyPr wrap="square" rtlCol="0">
              <a:spAutoFit/>
            </a:bodyPr>
            <a:lstStyle/>
            <a:p>
              <a:pPr>
                <a:lnSpc>
                  <a:spcPct val="150000"/>
                </a:lnSpc>
              </a:pPr>
              <a:r>
                <a:rPr lang="en-US" sz="2400" dirty="0">
                  <a:solidFill>
                    <a:schemeClr val="accent1">
                      <a:lumMod val="75000"/>
                    </a:schemeClr>
                  </a:solidFill>
                  <a:latin typeface="+mj-lt"/>
                </a:rPr>
                <a:t>High density of points/machine</a:t>
              </a:r>
            </a:p>
            <a:p>
              <a:pPr>
                <a:lnSpc>
                  <a:spcPct val="150000"/>
                </a:lnSpc>
              </a:pPr>
              <a:r>
                <a:rPr lang="en-US" sz="2400" dirty="0">
                  <a:solidFill>
                    <a:schemeClr val="accent1">
                      <a:lumMod val="75000"/>
                    </a:schemeClr>
                  </a:solidFill>
                  <a:latin typeface="+mj-lt"/>
                </a:rPr>
                <a:t>Low recalls</a:t>
              </a:r>
            </a:p>
          </p:txBody>
        </p:sp>
      </p:grpSp>
      <p:grpSp>
        <p:nvGrpSpPr>
          <p:cNvPr id="7" name="Group 6">
            <a:extLst>
              <a:ext uri="{FF2B5EF4-FFF2-40B4-BE49-F238E27FC236}">
                <a16:creationId xmlns:a16="http://schemas.microsoft.com/office/drawing/2014/main" id="{F9D03A0E-B333-4D00-B45C-EBB08E29AEE7}"/>
              </a:ext>
            </a:extLst>
          </p:cNvPr>
          <p:cNvGrpSpPr/>
          <p:nvPr/>
        </p:nvGrpSpPr>
        <p:grpSpPr>
          <a:xfrm>
            <a:off x="8374741" y="2423885"/>
            <a:ext cx="347103" cy="404858"/>
            <a:chOff x="2243015" y="2179229"/>
            <a:chExt cx="593970" cy="558894"/>
          </a:xfrm>
        </p:grpSpPr>
        <p:sp>
          <p:nvSpPr>
            <p:cNvPr id="4" name="Oval 3">
              <a:extLst>
                <a:ext uri="{FF2B5EF4-FFF2-40B4-BE49-F238E27FC236}">
                  <a16:creationId xmlns:a16="http://schemas.microsoft.com/office/drawing/2014/main" id="{30269A2B-0FC3-4CA9-A5C3-ABB496D9EEF8}"/>
                </a:ext>
              </a:extLst>
            </p:cNvPr>
            <p:cNvSpPr/>
            <p:nvPr/>
          </p:nvSpPr>
          <p:spPr>
            <a:xfrm>
              <a:off x="2243015" y="2179229"/>
              <a:ext cx="593970" cy="558894"/>
            </a:xfrm>
            <a:prstGeom prst="ellipse">
              <a:avLst/>
            </a:prstGeom>
            <a:solidFill>
              <a:schemeClr val="accent4">
                <a:lumMod val="60000"/>
                <a:lumOff val="40000"/>
                <a:alpha val="67000"/>
              </a:schemeClr>
            </a:solidFill>
            <a:ln>
              <a:solidFill>
                <a:schemeClr val="accent1">
                  <a:shade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35C33DD6-0C66-4840-83AA-07DC56EF488A}"/>
                </a:ext>
              </a:extLst>
            </p:cNvPr>
            <p:cNvSpPr/>
            <p:nvPr/>
          </p:nvSpPr>
          <p:spPr>
            <a:xfrm>
              <a:off x="2493108" y="2428412"/>
              <a:ext cx="85969" cy="65654"/>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Speech Bubble: Rectangle with Corners Rounded 8">
            <a:extLst>
              <a:ext uri="{FF2B5EF4-FFF2-40B4-BE49-F238E27FC236}">
                <a16:creationId xmlns:a16="http://schemas.microsoft.com/office/drawing/2014/main" id="{A75A9751-A437-4F3A-8031-9D50A9392FB3}"/>
              </a:ext>
            </a:extLst>
          </p:cNvPr>
          <p:cNvSpPr/>
          <p:nvPr/>
        </p:nvSpPr>
        <p:spPr>
          <a:xfrm>
            <a:off x="4671393" y="3952015"/>
            <a:ext cx="6580616" cy="773909"/>
          </a:xfrm>
          <a:prstGeom prst="wedgeRoundRectCallout">
            <a:avLst>
              <a:gd name="adj1" fmla="val -83568"/>
              <a:gd name="adj2" fmla="val 156785"/>
              <a:gd name="adj3" fmla="val 1666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C00000"/>
                </a:solidFill>
                <a:latin typeface="+mj-lt"/>
              </a:rPr>
              <a:t>Main drawback: compressed vector distances are lossy and susceptible to noise</a:t>
            </a:r>
          </a:p>
        </p:txBody>
      </p:sp>
      <p:sp>
        <p:nvSpPr>
          <p:cNvPr id="10" name="Date Placeholder 2">
            <a:extLst>
              <a:ext uri="{FF2B5EF4-FFF2-40B4-BE49-F238E27FC236}">
                <a16:creationId xmlns:a16="http://schemas.microsoft.com/office/drawing/2014/main" id="{FD28E28E-04D9-9AA0-3EF5-192033C84422}"/>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11" name="Slide Number Placeholder 7">
            <a:extLst>
              <a:ext uri="{FF2B5EF4-FFF2-40B4-BE49-F238E27FC236}">
                <a16:creationId xmlns:a16="http://schemas.microsoft.com/office/drawing/2014/main" id="{D6A2ED7F-6BF9-3190-75B9-D86879651491}"/>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7</a:t>
            </a:fld>
            <a:endParaRPr lang="en-US" dirty="0"/>
          </a:p>
        </p:txBody>
      </p:sp>
    </p:spTree>
    <p:extLst>
      <p:ext uri="{BB962C8B-B14F-4D97-AF65-F5344CB8AC3E}">
        <p14:creationId xmlns:p14="http://schemas.microsoft.com/office/powerpoint/2010/main" val="1586747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close up of a map&#10;&#10;Description automatically generated">
            <a:extLst>
              <a:ext uri="{FF2B5EF4-FFF2-40B4-BE49-F238E27FC236}">
                <a16:creationId xmlns:a16="http://schemas.microsoft.com/office/drawing/2014/main" id="{987220FE-311D-4DCA-B689-1F43426A44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40" y="445356"/>
            <a:ext cx="6662679" cy="6662679"/>
          </a:xfrm>
          <a:prstGeom prst="rect">
            <a:avLst/>
          </a:prstGeom>
        </p:spPr>
      </p:pic>
      <p:sp>
        <p:nvSpPr>
          <p:cNvPr id="7" name="Flowchart: Connector 6">
            <a:extLst>
              <a:ext uri="{FF2B5EF4-FFF2-40B4-BE49-F238E27FC236}">
                <a16:creationId xmlns:a16="http://schemas.microsoft.com/office/drawing/2014/main" id="{3BA1559C-F5BA-4605-9444-1B378AE79891}"/>
              </a:ext>
            </a:extLst>
          </p:cNvPr>
          <p:cNvSpPr/>
          <p:nvPr/>
        </p:nvSpPr>
        <p:spPr>
          <a:xfrm>
            <a:off x="3469964" y="3628890"/>
            <a:ext cx="93306" cy="83975"/>
          </a:xfrm>
          <a:prstGeom prst="flowChartConnec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sp>
        <p:nvSpPr>
          <p:cNvPr id="8" name="Flowchart: Connector 7">
            <a:extLst>
              <a:ext uri="{FF2B5EF4-FFF2-40B4-BE49-F238E27FC236}">
                <a16:creationId xmlns:a16="http://schemas.microsoft.com/office/drawing/2014/main" id="{D2BD1BA1-E01A-48A1-B64A-373B1AC54174}"/>
              </a:ext>
            </a:extLst>
          </p:cNvPr>
          <p:cNvSpPr/>
          <p:nvPr/>
        </p:nvSpPr>
        <p:spPr>
          <a:xfrm>
            <a:off x="2366884" y="4670338"/>
            <a:ext cx="51760" cy="63483"/>
          </a:xfrm>
          <a:prstGeom prst="flowChartConnector">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Schoolbook" panose="02040604050505020304"/>
              <a:ea typeface="+mn-ea"/>
              <a:cs typeface="+mn-cs"/>
            </a:endParaRPr>
          </a:p>
        </p:txBody>
      </p:sp>
      <p:cxnSp>
        <p:nvCxnSpPr>
          <p:cNvPr id="9" name="Straight Connector 8">
            <a:extLst>
              <a:ext uri="{FF2B5EF4-FFF2-40B4-BE49-F238E27FC236}">
                <a16:creationId xmlns:a16="http://schemas.microsoft.com/office/drawing/2014/main" id="{6F84DE5A-61E1-4657-9AF0-5D270ED3217A}"/>
              </a:ext>
            </a:extLst>
          </p:cNvPr>
          <p:cNvCxnSpPr>
            <a:cxnSpLocks/>
          </p:cNvCxnSpPr>
          <p:nvPr/>
        </p:nvCxnSpPr>
        <p:spPr>
          <a:xfrm flipH="1">
            <a:off x="3469965" y="3712865"/>
            <a:ext cx="35218" cy="9443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02185E75-4D60-4B9D-A1F4-E658D186D77A}"/>
              </a:ext>
            </a:extLst>
          </p:cNvPr>
          <p:cNvCxnSpPr>
            <a:cxnSpLocks/>
          </p:cNvCxnSpPr>
          <p:nvPr/>
        </p:nvCxnSpPr>
        <p:spPr>
          <a:xfrm flipH="1">
            <a:off x="3375715" y="3807303"/>
            <a:ext cx="94249" cy="25900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192C67B6-0CE0-4B82-99ED-3DEA588669E4}"/>
              </a:ext>
            </a:extLst>
          </p:cNvPr>
          <p:cNvCxnSpPr>
            <a:cxnSpLocks/>
          </p:cNvCxnSpPr>
          <p:nvPr/>
        </p:nvCxnSpPr>
        <p:spPr>
          <a:xfrm flipH="1">
            <a:off x="3247408" y="4066309"/>
            <a:ext cx="128308" cy="34747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53CC452B-BE24-4E39-927E-586B6CED3477}"/>
              </a:ext>
            </a:extLst>
          </p:cNvPr>
          <p:cNvCxnSpPr>
            <a:cxnSpLocks/>
          </p:cNvCxnSpPr>
          <p:nvPr/>
        </p:nvCxnSpPr>
        <p:spPr>
          <a:xfrm flipH="1" flipV="1">
            <a:off x="2973669" y="4395979"/>
            <a:ext cx="273739" cy="1780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CE0B2513-5F3E-4945-A759-BC8752EBB9F2}"/>
              </a:ext>
            </a:extLst>
          </p:cNvPr>
          <p:cNvCxnSpPr>
            <a:cxnSpLocks/>
          </p:cNvCxnSpPr>
          <p:nvPr/>
        </p:nvCxnSpPr>
        <p:spPr>
          <a:xfrm flipH="1">
            <a:off x="2603498" y="4395979"/>
            <a:ext cx="370172" cy="239537"/>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sp>
        <p:nvSpPr>
          <p:cNvPr id="19" name="Title 1">
            <a:extLst>
              <a:ext uri="{FF2B5EF4-FFF2-40B4-BE49-F238E27FC236}">
                <a16:creationId xmlns:a16="http://schemas.microsoft.com/office/drawing/2014/main" id="{EE76BD44-0A38-46EB-9D16-1773F49BC2A6}"/>
              </a:ext>
            </a:extLst>
          </p:cNvPr>
          <p:cNvSpPr txBox="1">
            <a:spLocks/>
          </p:cNvSpPr>
          <p:nvPr/>
        </p:nvSpPr>
        <p:spPr>
          <a:xfrm>
            <a:off x="0" y="74422"/>
            <a:ext cx="12192000" cy="975360"/>
          </a:xfrm>
          <a:prstGeom prst="rect">
            <a:avLst/>
          </a:prstGeom>
          <a:noFill/>
        </p:spPr>
        <p:txBody>
          <a:bodyPr vert="horz" lIns="548640" tIns="45720" rIns="91440" bIns="45720" rtlCol="0" anchor="ctr">
            <a:normAutofit/>
          </a:bodyPr>
          <a:lstStyle>
            <a:lvl1pPr algn="l" defTabSz="914400" rtl="0" eaLnBrk="1" latinLnBrk="0" hangingPunct="1">
              <a:lnSpc>
                <a:spcPct val="90000"/>
              </a:lnSpc>
              <a:spcBef>
                <a:spcPct val="0"/>
              </a:spcBef>
              <a:buNone/>
              <a:defRPr sz="4400" kern="1200" spc="-150">
                <a:solidFill>
                  <a:schemeClr val="accent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50" normalizeH="0" baseline="0" noProof="0" dirty="0">
                <a:ln>
                  <a:noFill/>
                </a:ln>
                <a:solidFill>
                  <a:prstClr val="black">
                    <a:lumMod val="95000"/>
                    <a:lumOff val="5000"/>
                  </a:prstClr>
                </a:solidFill>
                <a:effectLst/>
                <a:uLnTx/>
                <a:uFillTx/>
                <a:ea typeface="+mj-ea"/>
                <a:cs typeface="+mj-cs"/>
              </a:rPr>
              <a:t>Graph-based ANN</a:t>
            </a:r>
            <a:r>
              <a:rPr kumimoji="0" lang="en-US" sz="4400" b="0" i="0" u="none" strike="noStrike" kern="1200" cap="none" spc="-150" normalizeH="0" noProof="0" dirty="0">
                <a:ln>
                  <a:noFill/>
                </a:ln>
                <a:solidFill>
                  <a:prstClr val="black">
                    <a:lumMod val="95000"/>
                    <a:lumOff val="5000"/>
                  </a:prstClr>
                </a:solidFill>
                <a:effectLst/>
                <a:uLnTx/>
                <a:uFillTx/>
                <a:ea typeface="+mj-ea"/>
                <a:cs typeface="+mj-cs"/>
              </a:rPr>
              <a:t> indices</a:t>
            </a:r>
            <a:r>
              <a:rPr kumimoji="0" lang="en-US" sz="4400" b="0" i="0" u="none" strike="noStrike" kern="1200" cap="none" spc="-150" normalizeH="0" baseline="0" noProof="0" dirty="0">
                <a:ln>
                  <a:noFill/>
                </a:ln>
                <a:solidFill>
                  <a:prstClr val="black">
                    <a:lumMod val="95000"/>
                    <a:lumOff val="5000"/>
                  </a:prstClr>
                </a:solidFill>
                <a:effectLst/>
                <a:uLnTx/>
                <a:uFillTx/>
                <a:ea typeface="+mj-ea"/>
                <a:cs typeface="+mj-cs"/>
              </a:rPr>
              <a:t>: a primer</a:t>
            </a:r>
          </a:p>
        </p:txBody>
      </p:sp>
      <p:sp>
        <p:nvSpPr>
          <p:cNvPr id="16" name="TextBox 15">
            <a:extLst>
              <a:ext uri="{FF2B5EF4-FFF2-40B4-BE49-F238E27FC236}">
                <a16:creationId xmlns:a16="http://schemas.microsoft.com/office/drawing/2014/main" id="{AA288F0D-20FE-4415-9D5A-D3A6D181A115}"/>
              </a:ext>
            </a:extLst>
          </p:cNvPr>
          <p:cNvSpPr txBox="1"/>
          <p:nvPr/>
        </p:nvSpPr>
        <p:spPr>
          <a:xfrm>
            <a:off x="6780912" y="786208"/>
            <a:ext cx="4342145" cy="48320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black"/>
              </a:solidFill>
              <a:effectLst/>
              <a:uLnTx/>
              <a:uFillTx/>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rPr>
              <a:t>Index:</a:t>
            </a:r>
            <a:r>
              <a:rPr lang="en-US" sz="2000" noProof="0" dirty="0">
                <a:solidFill>
                  <a:prstClr val="black"/>
                </a:solidFill>
              </a:rPr>
              <a:t> One vertex per data point/embedding. Directed edges between vertices with O(l</a:t>
            </a:r>
            <a:r>
              <a:rPr lang="en-US" sz="2000" dirty="0" err="1">
                <a:solidFill>
                  <a:prstClr val="black"/>
                </a:solidFill>
              </a:rPr>
              <a:t>og</a:t>
            </a:r>
            <a:r>
              <a:rPr lang="en-US" sz="2000" dirty="0">
                <a:solidFill>
                  <a:prstClr val="black"/>
                </a:solidFill>
              </a:rPr>
              <a:t> n) degree.</a:t>
            </a:r>
            <a:endParaRPr kumimoji="0" lang="en-US" sz="2000" b="1" i="0" u="none" strike="noStrike" kern="1200" cap="none" spc="0" normalizeH="0" baseline="0" noProof="0" dirty="0">
              <a:ln>
                <a:noFill/>
              </a:ln>
              <a:solidFill>
                <a:prstClr val="black"/>
              </a:solidFill>
              <a:effectLst/>
              <a:uLnTx/>
              <a:uFillTx/>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black"/>
              </a:solidFill>
              <a:effectLst/>
              <a:uLnTx/>
              <a:uFillTx/>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rPr>
              <a:t>For query </a:t>
            </a:r>
            <a:r>
              <a:rPr kumimoji="0" lang="en-US" sz="2000" b="1" i="1" u="none" strike="noStrike" kern="1200" cap="none" spc="0" normalizeH="0" baseline="0" noProof="0" dirty="0">
                <a:ln>
                  <a:noFill/>
                </a:ln>
                <a:solidFill>
                  <a:prstClr val="black"/>
                </a:solidFill>
                <a:effectLst/>
                <a:uLnTx/>
                <a:uFillTx/>
              </a:rPr>
              <a:t>q</a:t>
            </a:r>
            <a:r>
              <a:rPr kumimoji="0" lang="en-US" sz="2000" b="1" i="0" u="none" strike="noStrike" kern="1200" cap="none" spc="0" normalizeH="0" baseline="0" noProof="0" dirty="0">
                <a:ln>
                  <a:noFill/>
                </a:ln>
                <a:solidFill>
                  <a:prstClr val="black"/>
                </a:solidFill>
                <a:effectLst/>
                <a:uLnTx/>
                <a:uFillTx/>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rPr>
              <a:t>Start at designated</a:t>
            </a:r>
            <a:r>
              <a:rPr kumimoji="0" lang="en-US" sz="2000" b="0" i="0" u="none" strike="noStrike" kern="1200" cap="none" spc="0" normalizeH="0" noProof="0" dirty="0">
                <a:ln>
                  <a:noFill/>
                </a:ln>
                <a:solidFill>
                  <a:prstClr val="black"/>
                </a:solidFill>
                <a:effectLst/>
                <a:uLnTx/>
                <a:uFillTx/>
              </a:rPr>
              <a:t> start </a:t>
            </a:r>
            <a:r>
              <a:rPr kumimoji="0" lang="en-US" sz="2000" b="1" i="1" u="none" strike="noStrike" kern="1200" cap="none" spc="0" normalizeH="0" baseline="0" noProof="0" dirty="0">
                <a:ln>
                  <a:noFill/>
                </a:ln>
                <a:solidFill>
                  <a:prstClr val="black"/>
                </a:solidFill>
                <a:effectLst/>
                <a:uLnTx/>
                <a:uFillTx/>
              </a:rPr>
              <a:t>s</a:t>
            </a:r>
            <a:r>
              <a:rPr kumimoji="0" lang="en-US" sz="2000" b="0" i="0" u="none" strike="noStrike" kern="1200" cap="none" spc="0" normalizeH="0" baseline="0" noProof="0" dirty="0">
                <a:ln>
                  <a:noFill/>
                </a:ln>
                <a:solidFill>
                  <a:prstClr val="black"/>
                </a:solidFill>
                <a:effectLst/>
                <a:uLnTx/>
                <a:uFillTx/>
              </a:rPr>
              <a:t>, and iterate:</a:t>
            </a:r>
          </a:p>
          <a:p>
            <a:pPr marL="457200" lvl="0" indent="-457200">
              <a:buFontTx/>
              <a:buAutoNum type="arabicPeriod"/>
              <a:defRPr/>
            </a:pPr>
            <a:r>
              <a:rPr lang="en-US" sz="2000" dirty="0">
                <a:solidFill>
                  <a:prstClr val="black"/>
                </a:solidFill>
              </a:rPr>
              <a:t>compute dist. from </a:t>
            </a:r>
            <a:r>
              <a:rPr lang="en-US" sz="2000" b="1" i="1" dirty="0">
                <a:solidFill>
                  <a:prstClr val="black"/>
                </a:solidFill>
              </a:rPr>
              <a:t>q</a:t>
            </a:r>
            <a:r>
              <a:rPr lang="en-US" sz="2000" dirty="0">
                <a:solidFill>
                  <a:prstClr val="black"/>
                </a:solidFill>
              </a:rPr>
              <a:t> to neighbors</a:t>
            </a:r>
          </a:p>
          <a:p>
            <a:pPr marL="457200" marR="0" lvl="0" indent="-457200" algn="l" defTabSz="914400" rtl="0" eaLnBrk="1" fontAlgn="auto" latinLnBrk="0" hangingPunct="1">
              <a:lnSpc>
                <a:spcPct val="100000"/>
              </a:lnSpc>
              <a:spcBef>
                <a:spcPts val="0"/>
              </a:spcBef>
              <a:spcAft>
                <a:spcPts val="0"/>
              </a:spcAft>
              <a:buClrTx/>
              <a:buSzTx/>
              <a:buFontTx/>
              <a:buAutoNum type="arabicPeriod"/>
              <a:tabLst/>
              <a:defRPr/>
            </a:pPr>
            <a:r>
              <a:rPr kumimoji="0" lang="en-US" sz="2000" b="0" i="0" u="none" strike="noStrike" kern="1200" cap="none" spc="0" normalizeH="0" baseline="0" noProof="0" dirty="0">
                <a:ln>
                  <a:noFill/>
                </a:ln>
                <a:solidFill>
                  <a:prstClr val="black"/>
                </a:solidFill>
                <a:effectLst/>
                <a:uLnTx/>
                <a:uFillTx/>
              </a:rPr>
              <a:t>hop to node closest to </a:t>
            </a:r>
            <a:r>
              <a:rPr kumimoji="0" lang="en-US" sz="2000" b="1" i="1" u="none" strike="noStrike" kern="1200" cap="none" spc="0" normalizeH="0" baseline="0" noProof="0" dirty="0">
                <a:ln>
                  <a:noFill/>
                </a:ln>
                <a:solidFill>
                  <a:prstClr val="black"/>
                </a:solidFill>
                <a:effectLst/>
                <a:uLnTx/>
                <a:uFillTx/>
              </a:rPr>
              <a:t>q</a:t>
            </a:r>
            <a:r>
              <a:rPr kumimoji="0" lang="en-US" sz="2000" b="0" i="1" u="none" strike="noStrike" kern="1200" cap="none" spc="0" normalizeH="0" baseline="0" noProof="0" dirty="0">
                <a:ln>
                  <a:noFill/>
                </a:ln>
                <a:solidFill>
                  <a:prstClr val="black"/>
                </a:solidFill>
                <a:effectLst/>
                <a:uLnTx/>
                <a:uFillTx/>
              </a:rPr>
              <a:t>,</a:t>
            </a:r>
          </a:p>
          <a:p>
            <a:pPr marR="0" lvl="0" algn="l" defTabSz="914400" rtl="0" eaLnBrk="1" fontAlgn="auto" latinLnBrk="0" hangingPunct="1">
              <a:lnSpc>
                <a:spcPct val="100000"/>
              </a:lnSpc>
              <a:spcBef>
                <a:spcPts val="0"/>
              </a:spcBef>
              <a:spcAft>
                <a:spcPts val="0"/>
              </a:spcAft>
              <a:buClrTx/>
              <a:buSzTx/>
              <a:tabLst/>
              <a:defRPr/>
            </a:pPr>
            <a:r>
              <a:rPr kumimoji="0" lang="en-US" sz="2000" b="0" i="1" u="none" strike="noStrike" kern="1200" cap="none" spc="0" normalizeH="0" baseline="0" noProof="0" dirty="0">
                <a:ln>
                  <a:noFill/>
                </a:ln>
                <a:solidFill>
                  <a:prstClr val="black"/>
                </a:solidFill>
                <a:effectLst/>
                <a:uLnTx/>
                <a:uFillTx/>
              </a:rPr>
              <a:t>as long as distance improves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prstClr val="black"/>
              </a:solidFill>
              <a:effectLst/>
              <a:uLnTx/>
              <a:uFillTx/>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rPr>
              <a:t>Index build: </a:t>
            </a:r>
            <a:r>
              <a:rPr kumimoji="0" lang="en-US" sz="2000" b="0" i="0" u="none" strike="noStrike" kern="1200" cap="none" spc="0" normalizeH="0" baseline="0" noProof="0" dirty="0">
                <a:ln>
                  <a:noFill/>
                </a:ln>
                <a:solidFill>
                  <a:prstClr val="black"/>
                </a:solidFill>
                <a:effectLst/>
                <a:uLnTx/>
                <a:uFillTx/>
              </a:rPr>
              <a:t>Create</a:t>
            </a:r>
            <a:r>
              <a:rPr kumimoji="0" lang="en-US" sz="2000" b="0" i="0" u="none" strike="noStrike" kern="1200" cap="none" spc="0" normalizeH="0" noProof="0" dirty="0">
                <a:ln>
                  <a:noFill/>
                </a:ln>
                <a:solidFill>
                  <a:prstClr val="black"/>
                </a:solidFill>
                <a:effectLst/>
                <a:uLnTx/>
                <a:uFillTx/>
              </a:rPr>
              <a:t> </a:t>
            </a:r>
            <a:r>
              <a:rPr kumimoji="0" lang="en-US" sz="2000" b="0" i="0" u="none" strike="noStrike" kern="1200" cap="none" spc="0" normalizeH="0" baseline="0" noProof="0" dirty="0">
                <a:ln>
                  <a:noFill/>
                </a:ln>
                <a:solidFill>
                  <a:prstClr val="black"/>
                </a:solidFill>
                <a:effectLst/>
                <a:uLnTx/>
                <a:uFillTx/>
              </a:rPr>
              <a:t>a O(log n)-degree graph that guides queries with the </a:t>
            </a:r>
            <a:r>
              <a:rPr kumimoji="0" lang="en-US" sz="2000" b="1" i="0" u="none" strike="noStrike" kern="1200" cap="none" spc="0" normalizeH="0" baseline="0" noProof="0" dirty="0">
                <a:ln>
                  <a:noFill/>
                </a:ln>
                <a:solidFill>
                  <a:prstClr val="black"/>
                </a:solidFill>
                <a:effectLst/>
                <a:uLnTx/>
                <a:uFillTx/>
              </a:rPr>
              <a:t>fewest hops </a:t>
            </a:r>
            <a:r>
              <a:rPr kumimoji="0" lang="en-US" sz="2000" b="0" i="0" u="none" strike="noStrike" kern="1200" cap="none" spc="0" normalizeH="0" baseline="0" noProof="0" dirty="0">
                <a:ln>
                  <a:noFill/>
                </a:ln>
                <a:solidFill>
                  <a:prstClr val="black"/>
                </a:solidFill>
                <a:effectLst/>
                <a:uLnTx/>
                <a:uFillTx/>
              </a:rPr>
              <a:t>and</a:t>
            </a:r>
            <a:r>
              <a:rPr kumimoji="0" lang="en-US" sz="2000" b="1" i="0" u="none" strike="noStrike" kern="1200" cap="none" spc="0" normalizeH="0" baseline="0" noProof="0" dirty="0">
                <a:ln>
                  <a:noFill/>
                </a:ln>
                <a:solidFill>
                  <a:prstClr val="black"/>
                </a:solidFill>
                <a:effectLst/>
                <a:uLnTx/>
                <a:uFillTx/>
              </a:rPr>
              <a:t> distance comparisons</a:t>
            </a:r>
            <a:endParaRPr kumimoji="0" lang="en-US" sz="2800" b="1" i="0" u="none" strike="noStrike" kern="1200" cap="none" spc="-100" normalizeH="0" baseline="0" noProof="0" dirty="0">
              <a:ln>
                <a:noFill/>
              </a:ln>
              <a:solidFill>
                <a:prstClr val="black"/>
              </a:solidFill>
              <a:effectLst/>
              <a:uLnTx/>
              <a:uFillTx/>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endParaRPr>
          </a:p>
        </p:txBody>
      </p:sp>
      <p:sp>
        <p:nvSpPr>
          <p:cNvPr id="2" name="TextBox 1">
            <a:extLst>
              <a:ext uri="{FF2B5EF4-FFF2-40B4-BE49-F238E27FC236}">
                <a16:creationId xmlns:a16="http://schemas.microsoft.com/office/drawing/2014/main" id="{0E0AB800-CFEB-4514-9801-44001FE3B3F9}"/>
              </a:ext>
            </a:extLst>
          </p:cNvPr>
          <p:cNvSpPr txBox="1"/>
          <p:nvPr/>
        </p:nvSpPr>
        <p:spPr>
          <a:xfrm>
            <a:off x="3455356" y="3270767"/>
            <a:ext cx="2158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prstClr val="black"/>
                </a:solidFill>
                <a:effectLst/>
                <a:uLnTx/>
                <a:uFillTx/>
                <a:latin typeface="Century Schoolbook" panose="02040604050505020304"/>
                <a:ea typeface="+mn-ea"/>
                <a:cs typeface="+mn-cs"/>
              </a:rPr>
              <a:t>s</a:t>
            </a:r>
            <a:endParaRPr kumimoji="0" lang="en-US" sz="1800" b="1" i="1" u="none" strike="noStrike" kern="1200" cap="none" spc="0" normalizeH="0" baseline="0" noProof="0" dirty="0">
              <a:ln>
                <a:noFill/>
              </a:ln>
              <a:solidFill>
                <a:prstClr val="black"/>
              </a:solidFill>
              <a:effectLst/>
              <a:uLnTx/>
              <a:uFillTx/>
              <a:latin typeface="Century Schoolbook" panose="02040604050505020304"/>
              <a:ea typeface="+mn-ea"/>
              <a:cs typeface="+mn-cs"/>
            </a:endParaRPr>
          </a:p>
        </p:txBody>
      </p:sp>
      <p:sp>
        <p:nvSpPr>
          <p:cNvPr id="18" name="TextBox 17">
            <a:extLst>
              <a:ext uri="{FF2B5EF4-FFF2-40B4-BE49-F238E27FC236}">
                <a16:creationId xmlns:a16="http://schemas.microsoft.com/office/drawing/2014/main" id="{F71F1464-BCC0-4FC1-A6A6-7F734801D70C}"/>
              </a:ext>
            </a:extLst>
          </p:cNvPr>
          <p:cNvSpPr txBox="1"/>
          <p:nvPr/>
        </p:nvSpPr>
        <p:spPr>
          <a:xfrm>
            <a:off x="2267731" y="4635516"/>
            <a:ext cx="21582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1" u="none" strike="noStrike" kern="1200" cap="none" spc="0" normalizeH="0" baseline="0" noProof="0" dirty="0">
                <a:ln>
                  <a:noFill/>
                </a:ln>
                <a:solidFill>
                  <a:prstClr val="black"/>
                </a:solidFill>
                <a:effectLst/>
                <a:uLnTx/>
                <a:uFillTx/>
                <a:latin typeface="Century Schoolbook" panose="02040604050505020304"/>
                <a:ea typeface="+mn-ea"/>
                <a:cs typeface="+mn-cs"/>
              </a:rPr>
              <a:t>q</a:t>
            </a:r>
            <a:endParaRPr kumimoji="0" lang="en-US" sz="1800" b="1" i="1" u="none" strike="noStrike" kern="1200" cap="none" spc="0" normalizeH="0" baseline="0" noProof="0" dirty="0">
              <a:ln>
                <a:noFill/>
              </a:ln>
              <a:solidFill>
                <a:prstClr val="black"/>
              </a:solidFill>
              <a:effectLst/>
              <a:uLnTx/>
              <a:uFillTx/>
              <a:latin typeface="Century Schoolbook" panose="02040604050505020304"/>
              <a:ea typeface="+mn-ea"/>
              <a:cs typeface="+mn-cs"/>
            </a:endParaRPr>
          </a:p>
        </p:txBody>
      </p:sp>
      <p:grpSp>
        <p:nvGrpSpPr>
          <p:cNvPr id="3" name="Group 2">
            <a:extLst>
              <a:ext uri="{FF2B5EF4-FFF2-40B4-BE49-F238E27FC236}">
                <a16:creationId xmlns:a16="http://schemas.microsoft.com/office/drawing/2014/main" id="{4B859D02-97B6-2429-5CF1-5DD7AB2FDA08}"/>
              </a:ext>
            </a:extLst>
          </p:cNvPr>
          <p:cNvGrpSpPr/>
          <p:nvPr/>
        </p:nvGrpSpPr>
        <p:grpSpPr>
          <a:xfrm>
            <a:off x="6775657" y="5112785"/>
            <a:ext cx="4876984" cy="1697068"/>
            <a:chOff x="6381270" y="4794093"/>
            <a:chExt cx="4876984" cy="1697068"/>
          </a:xfrm>
        </p:grpSpPr>
        <p:pic>
          <p:nvPicPr>
            <p:cNvPr id="4" name="Graphic 3" descr="Checkmark">
              <a:extLst>
                <a:ext uri="{FF2B5EF4-FFF2-40B4-BE49-F238E27FC236}">
                  <a16:creationId xmlns:a16="http://schemas.microsoft.com/office/drawing/2014/main" id="{C88C1309-0E89-06DF-A794-2CC65EFD045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381270" y="4902450"/>
              <a:ext cx="457200" cy="457200"/>
            </a:xfrm>
            <a:prstGeom prst="rect">
              <a:avLst/>
            </a:prstGeom>
          </p:spPr>
        </p:pic>
        <p:pic>
          <p:nvPicPr>
            <p:cNvPr id="5" name="Graphic 4" descr="Close">
              <a:extLst>
                <a:ext uri="{FF2B5EF4-FFF2-40B4-BE49-F238E27FC236}">
                  <a16:creationId xmlns:a16="http://schemas.microsoft.com/office/drawing/2014/main" id="{2AF4FC69-0A84-9982-9311-DFCCEC043BA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381270" y="5468048"/>
              <a:ext cx="457200" cy="457200"/>
            </a:xfrm>
            <a:prstGeom prst="rect">
              <a:avLst/>
            </a:prstGeom>
          </p:spPr>
        </p:pic>
        <p:sp>
          <p:nvSpPr>
            <p:cNvPr id="6" name="TextBox 5">
              <a:extLst>
                <a:ext uri="{FF2B5EF4-FFF2-40B4-BE49-F238E27FC236}">
                  <a16:creationId xmlns:a16="http://schemas.microsoft.com/office/drawing/2014/main" id="{E4F2D8DC-DDE2-FFAC-2A73-0EBBC9FFD648}"/>
                </a:ext>
              </a:extLst>
            </p:cNvPr>
            <p:cNvSpPr txBox="1"/>
            <p:nvPr/>
          </p:nvSpPr>
          <p:spPr>
            <a:xfrm>
              <a:off x="7012881" y="4794093"/>
              <a:ext cx="4245373" cy="1697068"/>
            </a:xfrm>
            <a:prstGeom prst="rect">
              <a:avLst/>
            </a:prstGeom>
            <a:noFill/>
          </p:spPr>
          <p:txBody>
            <a:bodyPr wrap="square" rtlCol="0">
              <a:spAutoFit/>
            </a:bodyPr>
            <a:lstStyle/>
            <a:p>
              <a:pPr>
                <a:lnSpc>
                  <a:spcPct val="150000"/>
                </a:lnSpc>
              </a:pPr>
              <a:r>
                <a:rPr lang="en-US" sz="2400" dirty="0">
                  <a:solidFill>
                    <a:schemeClr val="accent1">
                      <a:lumMod val="75000"/>
                    </a:schemeClr>
                  </a:solidFill>
                  <a:latin typeface="+mj-lt"/>
                </a:rPr>
                <a:t>High recall and low latency</a:t>
              </a:r>
            </a:p>
            <a:p>
              <a:pPr>
                <a:lnSpc>
                  <a:spcPct val="150000"/>
                </a:lnSpc>
              </a:pPr>
              <a:r>
                <a:rPr lang="en-US" sz="2400" dirty="0">
                  <a:solidFill>
                    <a:schemeClr val="accent1">
                      <a:lumMod val="75000"/>
                    </a:schemeClr>
                  </a:solidFill>
                  <a:latin typeface="+mj-lt"/>
                </a:rPr>
                <a:t>Data and graph in memory</a:t>
              </a:r>
            </a:p>
            <a:p>
              <a:pPr>
                <a:lnSpc>
                  <a:spcPct val="150000"/>
                </a:lnSpc>
              </a:pPr>
              <a:r>
                <a:rPr lang="en-US" sz="2400" dirty="0">
                  <a:solidFill>
                    <a:schemeClr val="accent1">
                      <a:lumMod val="75000"/>
                    </a:schemeClr>
                  </a:solidFill>
                  <a:latin typeface="+mj-lt"/>
                </a:rPr>
                <a:t>Only ~100M points/machine</a:t>
              </a:r>
            </a:p>
          </p:txBody>
        </p:sp>
      </p:grpSp>
      <p:sp>
        <p:nvSpPr>
          <p:cNvPr id="17" name="Date Placeholder 2">
            <a:extLst>
              <a:ext uri="{FF2B5EF4-FFF2-40B4-BE49-F238E27FC236}">
                <a16:creationId xmlns:a16="http://schemas.microsoft.com/office/drawing/2014/main" id="{74077368-FF70-D97B-65CE-D897A34E6DE9}"/>
              </a:ext>
            </a:extLst>
          </p:cNvPr>
          <p:cNvSpPr>
            <a:spLocks noGrp="1"/>
          </p:cNvSpPr>
          <p:nvPr>
            <p:ph type="dt" sz="half" idx="10"/>
          </p:nvPr>
        </p:nvSpPr>
        <p:spPr>
          <a:xfrm rot="16200000">
            <a:off x="10979925" y="998539"/>
            <a:ext cx="1904999" cy="365125"/>
          </a:xfrm>
        </p:spPr>
        <p:txBody>
          <a:bodyPr/>
          <a:lstStyle/>
          <a:p>
            <a:fld id="{C4E045B5-7CD6-4D68-B38B-9DC5A4CDEE05}" type="datetime1">
              <a:rPr lang="en-US" smtClean="0"/>
              <a:t>12-Oct-22</a:t>
            </a:fld>
            <a:endParaRPr lang="en-US" dirty="0"/>
          </a:p>
        </p:txBody>
      </p:sp>
      <p:sp>
        <p:nvSpPr>
          <p:cNvPr id="20" name="Slide Number Placeholder 7">
            <a:extLst>
              <a:ext uri="{FF2B5EF4-FFF2-40B4-BE49-F238E27FC236}">
                <a16:creationId xmlns:a16="http://schemas.microsoft.com/office/drawing/2014/main" id="{F5E84C85-65FC-C01A-6997-0582549149CA}"/>
              </a:ext>
            </a:extLst>
          </p:cNvPr>
          <p:cNvSpPr>
            <a:spLocks noGrp="1"/>
          </p:cNvSpPr>
          <p:nvPr>
            <p:ph type="sldNum" sz="quarter" idx="12"/>
          </p:nvPr>
        </p:nvSpPr>
        <p:spPr>
          <a:xfrm>
            <a:off x="11657610" y="6172200"/>
            <a:ext cx="549630" cy="593725"/>
          </a:xfrm>
        </p:spPr>
        <p:txBody>
          <a:bodyPr>
            <a:normAutofit/>
          </a:bodyPr>
          <a:lstStyle/>
          <a:p>
            <a:fld id="{7BA31737-66ED-4538-8E4A-5B6F08D0267E}" type="slidenum">
              <a:rPr lang="en-US" smtClean="0"/>
              <a:t>8</a:t>
            </a:fld>
            <a:endParaRPr lang="en-US" dirty="0"/>
          </a:p>
        </p:txBody>
      </p:sp>
    </p:spTree>
    <p:extLst>
      <p:ext uri="{BB962C8B-B14F-4D97-AF65-F5344CB8AC3E}">
        <p14:creationId xmlns:p14="http://schemas.microsoft.com/office/powerpoint/2010/main" val="126271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BAA2A-8CF9-6F5F-26C5-3BF91FA5E97E}"/>
              </a:ext>
            </a:extLst>
          </p:cNvPr>
          <p:cNvSpPr>
            <a:spLocks noGrp="1"/>
          </p:cNvSpPr>
          <p:nvPr>
            <p:ph type="title"/>
          </p:nvPr>
        </p:nvSpPr>
        <p:spPr>
          <a:xfrm>
            <a:off x="822385" y="365761"/>
            <a:ext cx="10132127" cy="672704"/>
          </a:xfrm>
        </p:spPr>
        <p:txBody>
          <a:bodyPr>
            <a:normAutofit fontScale="90000"/>
          </a:bodyPr>
          <a:lstStyle/>
          <a:p>
            <a:r>
              <a:rPr lang="en-US" dirty="0"/>
              <a:t>LSH, Clustering, Graph at 100 million scale</a:t>
            </a:r>
          </a:p>
        </p:txBody>
      </p:sp>
      <p:sp>
        <p:nvSpPr>
          <p:cNvPr id="6" name="TextBox 5">
            <a:extLst>
              <a:ext uri="{FF2B5EF4-FFF2-40B4-BE49-F238E27FC236}">
                <a16:creationId xmlns:a16="http://schemas.microsoft.com/office/drawing/2014/main" id="{2DF61816-E483-E972-72BD-898725B8A162}"/>
              </a:ext>
            </a:extLst>
          </p:cNvPr>
          <p:cNvSpPr txBox="1"/>
          <p:nvPr/>
        </p:nvSpPr>
        <p:spPr>
          <a:xfrm>
            <a:off x="1500996" y="5791200"/>
            <a:ext cx="5716438" cy="738664"/>
          </a:xfrm>
          <a:prstGeom prst="rect">
            <a:avLst/>
          </a:prstGeom>
          <a:noFill/>
        </p:spPr>
        <p:txBody>
          <a:bodyPr wrap="square" rtlCol="0">
            <a:spAutoFit/>
          </a:bodyPr>
          <a:lstStyle/>
          <a:p>
            <a:r>
              <a:rPr lang="en-US" sz="1400" dirty="0"/>
              <a:t>Cross-polytope LSH from FALCONN library [Razenshteyn’16]</a:t>
            </a:r>
          </a:p>
          <a:p>
            <a:r>
              <a:rPr lang="en-US" sz="1400" dirty="0"/>
              <a:t>number of tables = {10 15}, probe width = {25 50 100 200}, dimension of last polytope = {4 8 16 32}, cross polytope number = 4, number of rotations = 3</a:t>
            </a:r>
          </a:p>
        </p:txBody>
      </p:sp>
      <p:graphicFrame>
        <p:nvGraphicFramePr>
          <p:cNvPr id="7" name="Chart 6">
            <a:extLst>
              <a:ext uri="{FF2B5EF4-FFF2-40B4-BE49-F238E27FC236}">
                <a16:creationId xmlns:a16="http://schemas.microsoft.com/office/drawing/2014/main" id="{AF2F5060-33F1-29CF-3B12-56FFE7192938}"/>
              </a:ext>
            </a:extLst>
          </p:cNvPr>
          <p:cNvGraphicFramePr>
            <a:graphicFrameLocks/>
          </p:cNvGraphicFramePr>
          <p:nvPr>
            <p:extLst>
              <p:ext uri="{D42A27DB-BD31-4B8C-83A1-F6EECF244321}">
                <p14:modId xmlns:p14="http://schemas.microsoft.com/office/powerpoint/2010/main" val="1034830576"/>
              </p:ext>
            </p:extLst>
          </p:nvPr>
        </p:nvGraphicFramePr>
        <p:xfrm>
          <a:off x="1500995" y="1201947"/>
          <a:ext cx="6699849" cy="410597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2203515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3.8|14.9|1.4|2.5|0.9|4.1"/>
</p:tagLst>
</file>

<file path=ppt/tags/tag10.xml><?xml version="1.0" encoding="utf-8"?>
<p:tagLst xmlns:a="http://schemas.openxmlformats.org/drawingml/2006/main" xmlns:r="http://schemas.openxmlformats.org/officeDocument/2006/relationships" xmlns:p="http://schemas.openxmlformats.org/presentationml/2006/main">
  <p:tag name="TIMING" val="|14.1|23.3|3.4|10.7|2.2|1.2|2.5|6.8|15"/>
</p:tagLst>
</file>

<file path=ppt/tags/tag11.xml><?xml version="1.0" encoding="utf-8"?>
<p:tagLst xmlns:a="http://schemas.openxmlformats.org/drawingml/2006/main" xmlns:r="http://schemas.openxmlformats.org/officeDocument/2006/relationships" xmlns:p="http://schemas.openxmlformats.org/presentationml/2006/main">
  <p:tag name="TIMING" val="|11.9|5.6|5.4"/>
</p:tagLst>
</file>

<file path=ppt/tags/tag12.xml><?xml version="1.0" encoding="utf-8"?>
<p:tagLst xmlns:a="http://schemas.openxmlformats.org/drawingml/2006/main" xmlns:r="http://schemas.openxmlformats.org/officeDocument/2006/relationships" xmlns:p="http://schemas.openxmlformats.org/presentationml/2006/main">
  <p:tag name="TIMING" val="|35.9"/>
</p:tagLst>
</file>

<file path=ppt/tags/tag13.xml><?xml version="1.0" encoding="utf-8"?>
<p:tagLst xmlns:a="http://schemas.openxmlformats.org/drawingml/2006/main" xmlns:r="http://schemas.openxmlformats.org/officeDocument/2006/relationships" xmlns:p="http://schemas.openxmlformats.org/presentationml/2006/main">
  <p:tag name="TIMING" val="|26|2.3|4.1|11|6.5|2.9|3.6|4.7|1.5|2.4|2.2"/>
</p:tagLst>
</file>

<file path=ppt/tags/tag14.xml><?xml version="1.0" encoding="utf-8"?>
<p:tagLst xmlns:a="http://schemas.openxmlformats.org/drawingml/2006/main" xmlns:r="http://schemas.openxmlformats.org/officeDocument/2006/relationships" xmlns:p="http://schemas.openxmlformats.org/presentationml/2006/main">
  <p:tag name="TIMING" val="|20.1|9.7|1.1|16.3"/>
</p:tagLst>
</file>

<file path=ppt/tags/tag15.xml><?xml version="1.0" encoding="utf-8"?>
<p:tagLst xmlns:a="http://schemas.openxmlformats.org/drawingml/2006/main" xmlns:r="http://schemas.openxmlformats.org/officeDocument/2006/relationships" xmlns:p="http://schemas.openxmlformats.org/presentationml/2006/main">
  <p:tag name="TIMING" val="|20.1|9.7|1.1|16.3"/>
</p:tagLst>
</file>

<file path=ppt/tags/tag2.xml><?xml version="1.0" encoding="utf-8"?>
<p:tagLst xmlns:a="http://schemas.openxmlformats.org/drawingml/2006/main" xmlns:r="http://schemas.openxmlformats.org/officeDocument/2006/relationships" xmlns:p="http://schemas.openxmlformats.org/presentationml/2006/main">
  <p:tag name="TIMING" val="|10.1|2.6|1.4|1.5|5.7|11.6"/>
</p:tagLst>
</file>

<file path=ppt/tags/tag3.xml><?xml version="1.0" encoding="utf-8"?>
<p:tagLst xmlns:a="http://schemas.openxmlformats.org/drawingml/2006/main" xmlns:r="http://schemas.openxmlformats.org/officeDocument/2006/relationships" xmlns:p="http://schemas.openxmlformats.org/presentationml/2006/main">
  <p:tag name="TIMING" val="|38.8"/>
</p:tagLst>
</file>

<file path=ppt/tags/tag4.xml><?xml version="1.0" encoding="utf-8"?>
<p:tagLst xmlns:a="http://schemas.openxmlformats.org/drawingml/2006/main" xmlns:r="http://schemas.openxmlformats.org/officeDocument/2006/relationships" xmlns:p="http://schemas.openxmlformats.org/presentationml/2006/main">
  <p:tag name="TIMING" val="|33.2|19.2|13.1|24.2"/>
</p:tagLst>
</file>

<file path=ppt/tags/tag5.xml><?xml version="1.0" encoding="utf-8"?>
<p:tagLst xmlns:a="http://schemas.openxmlformats.org/drawingml/2006/main" xmlns:r="http://schemas.openxmlformats.org/officeDocument/2006/relationships" xmlns:p="http://schemas.openxmlformats.org/presentationml/2006/main">
  <p:tag name="TIMING" val="|9|1.3|1.2|1|4.2"/>
</p:tagLst>
</file>

<file path=ppt/tags/tag6.xml><?xml version="1.0" encoding="utf-8"?>
<p:tagLst xmlns:a="http://schemas.openxmlformats.org/drawingml/2006/main" xmlns:r="http://schemas.openxmlformats.org/officeDocument/2006/relationships" xmlns:p="http://schemas.openxmlformats.org/presentationml/2006/main">
  <p:tag name="TIMING" val="|11|15.8|1.2|8.5|3|13.5"/>
</p:tagLst>
</file>

<file path=ppt/tags/tag7.xml><?xml version="1.0" encoding="utf-8"?>
<p:tagLst xmlns:a="http://schemas.openxmlformats.org/drawingml/2006/main" xmlns:r="http://schemas.openxmlformats.org/officeDocument/2006/relationships" xmlns:p="http://schemas.openxmlformats.org/presentationml/2006/main">
  <p:tag name="TIMING" val="|11|15.8|1.2|8.5|3|13.5"/>
</p:tagLst>
</file>

<file path=ppt/tags/tag8.xml><?xml version="1.0" encoding="utf-8"?>
<p:tagLst xmlns:a="http://schemas.openxmlformats.org/drawingml/2006/main" xmlns:r="http://schemas.openxmlformats.org/officeDocument/2006/relationships" xmlns:p="http://schemas.openxmlformats.org/presentationml/2006/main">
  <p:tag name="TIMING" val="|45.9|13.3"/>
</p:tagLst>
</file>

<file path=ppt/tags/tag9.xml><?xml version="1.0" encoding="utf-8"?>
<p:tagLst xmlns:a="http://schemas.openxmlformats.org/drawingml/2006/main" xmlns:r="http://schemas.openxmlformats.org/officeDocument/2006/relationships" xmlns:p="http://schemas.openxmlformats.org/presentationml/2006/main">
  <p:tag name="TIMING" val="|14.1|23.3|3.4|10.7|2.2|1.2|2.5|6.8|1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Schoolbook">
      <a:majorFont>
        <a:latin typeface="Century Schoolbook" panose="02040604050505020304"/>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Schoolbook" panose="02040604050505020304"/>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iew">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LevelVTI">
  <a:themeElements>
    <a:clrScheme name="Custom 88">
      <a:dk1>
        <a:sysClr val="windowText" lastClr="000000"/>
      </a:dk1>
      <a:lt1>
        <a:sysClr val="window" lastClr="FFFFFF"/>
      </a:lt1>
      <a:dk2>
        <a:srgbClr val="182230"/>
      </a:dk2>
      <a:lt2>
        <a:srgbClr val="F2F2F2"/>
      </a:lt2>
      <a:accent1>
        <a:srgbClr val="00BAC8"/>
      </a:accent1>
      <a:accent2>
        <a:srgbClr val="794DFF"/>
      </a:accent2>
      <a:accent3>
        <a:srgbClr val="00D17D"/>
      </a:accent3>
      <a:accent4>
        <a:srgbClr val="E69500"/>
      </a:accent4>
      <a:accent5>
        <a:srgbClr val="FE5D21"/>
      </a:accent5>
      <a:accent6>
        <a:srgbClr val="939393"/>
      </a:accent6>
      <a:hlink>
        <a:srgbClr val="3E8FF1"/>
      </a:hlink>
      <a:folHlink>
        <a:srgbClr val="939393"/>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21094</TotalTime>
  <Words>4130</Words>
  <Application>Microsoft Office PowerPoint</Application>
  <PresentationFormat>Widescreen</PresentationFormat>
  <Paragraphs>617</Paragraphs>
  <Slides>35</Slides>
  <Notes>20</Notes>
  <HiddenSlides>4</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35</vt:i4>
      </vt:variant>
    </vt:vector>
  </HeadingPairs>
  <TitlesOfParts>
    <vt:vector size="51" baseType="lpstr">
      <vt:lpstr>Abadi Extra Light</vt:lpstr>
      <vt:lpstr>-apple-system</vt:lpstr>
      <vt:lpstr>Arial</vt:lpstr>
      <vt:lpstr>Calibri</vt:lpstr>
      <vt:lpstr>Calibri Light</vt:lpstr>
      <vt:lpstr>Century Schoolbook</vt:lpstr>
      <vt:lpstr>Consolas</vt:lpstr>
      <vt:lpstr>Helvetica Neue</vt:lpstr>
      <vt:lpstr>Lucida Calligraphy</vt:lpstr>
      <vt:lpstr>PT Serif</vt:lpstr>
      <vt:lpstr>Seaford</vt:lpstr>
      <vt:lpstr>Wingdings</vt:lpstr>
      <vt:lpstr>Wingdings 2</vt:lpstr>
      <vt:lpstr>Office Theme</vt:lpstr>
      <vt:lpstr>View</vt:lpstr>
      <vt:lpstr>LevelVTI</vt:lpstr>
      <vt:lpstr>PowerPoint Presentation</vt:lpstr>
      <vt:lpstr>Agenda</vt:lpstr>
      <vt:lpstr>Deep learning is changing search and recommendation</vt:lpstr>
      <vt:lpstr>Semantic search using ANNS for Retrieval</vt:lpstr>
      <vt:lpstr>Long history of work.. In academia and industry</vt:lpstr>
      <vt:lpstr>ANNS at scale: size, speed and freshness</vt:lpstr>
      <vt:lpstr>Clustering + compression-based algorithms: A primer</vt:lpstr>
      <vt:lpstr>PowerPoint Presentation</vt:lpstr>
      <vt:lpstr>LSH, Clustering, Graph at 100 million scale</vt:lpstr>
      <vt:lpstr>DiskANN [NeurIPS’19]: High recall, low latency via hybrid DRAM+SSD index</vt:lpstr>
      <vt:lpstr>Index build, point by point</vt:lpstr>
      <vt:lpstr>PowerPoint Presentation</vt:lpstr>
      <vt:lpstr>Index properties: dependence on alpha</vt:lpstr>
      <vt:lpstr>Index properties: BFS and graph diameter (α=1.2)</vt:lpstr>
      <vt:lpstr>Round-trips to SSD: Comparison with other graph algorithms</vt:lpstr>
      <vt:lpstr>Sharded construction for datasets larger than memory</vt:lpstr>
      <vt:lpstr>Recall, latency, QPS and IO/s for 100-degree graph </vt:lpstr>
      <vt:lpstr>In-memory performance comparison with other graph indices</vt:lpstr>
      <vt:lpstr>Deletes: Are they easy?</vt:lpstr>
      <vt:lpstr>FreshDiskANN: DiskANN + concurrent updates</vt:lpstr>
      <vt:lpstr>Delete (v)</vt:lpstr>
      <vt:lpstr>Recall stability</vt:lpstr>
      <vt:lpstr>Fresh-DiskANN System</vt:lpstr>
      <vt:lpstr>Performance characteristics on ~1B point dataset </vt:lpstr>
      <vt:lpstr>Performance characteristics on 800M point dataset </vt:lpstr>
      <vt:lpstr>Harsha Simhadri* (Organizer for Track T1/T2),  George Williams§ (Organizer for Track T3),  Martin Aumüller¤, Matthijs Douze†, Ravishankar Krishnaswamy *+, Artem Babenko‡, Dmitry Baranchuk‡, Qi Chen*, Lucas Hosseini†, Gopal Srinivasa*, Suhas Jayaram Subramanya#, Jingdong Wang^  *Microsoft Research, §GSI Technology, ¤IT University of Copenhagen, †Facebook AI Research, ‡Yandex Labs, #Carnegie Mellon University, +IIT Madras, ^Baidu</vt:lpstr>
      <vt:lpstr>Six Billion-scale Datasets from INRIA/IRISA, Facebook (now Meta), Microsoft, Yandex</vt:lpstr>
      <vt:lpstr>PowerPoint Presentation</vt:lpstr>
      <vt:lpstr>Direction 1: ANNS + Filters</vt:lpstr>
      <vt:lpstr>Direction 2: Out of Distribution queries</vt:lpstr>
      <vt:lpstr>Direction 3: Analyze convergence properties</vt:lpstr>
      <vt:lpstr>Direction 4: Linearizability and crash recovery</vt:lpstr>
      <vt:lpstr>Direction 5:  Trillion-node graphs</vt:lpstr>
      <vt:lpstr>Direction 6: jointly train embeddings + ANNS </vt:lpstr>
      <vt:lpstr>https://github.com/Microsoft/DiskANN  https://big-ann-benchmarks.com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Harsha Vardhan Simhadri</dc:creator>
  <cp:lastModifiedBy>Harsha Vardhan Simhadri</cp:lastModifiedBy>
  <cp:revision>3</cp:revision>
  <dcterms:created xsi:type="dcterms:W3CDTF">2022-08-29T23:08:59Z</dcterms:created>
  <dcterms:modified xsi:type="dcterms:W3CDTF">2022-10-12T18:40:10Z</dcterms:modified>
</cp:coreProperties>
</file>

<file path=docProps/thumbnail.jpeg>
</file>